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56" r:id="rId2"/>
    <p:sldId id="257" r:id="rId3"/>
    <p:sldId id="272" r:id="rId4"/>
    <p:sldId id="292" r:id="rId5"/>
    <p:sldId id="273" r:id="rId6"/>
    <p:sldId id="271" r:id="rId7"/>
    <p:sldId id="274" r:id="rId8"/>
    <p:sldId id="289" r:id="rId9"/>
    <p:sldId id="290" r:id="rId10"/>
    <p:sldId id="284" r:id="rId11"/>
    <p:sldId id="269" r:id="rId12"/>
    <p:sldId id="258" r:id="rId13"/>
    <p:sldId id="267" r:id="rId14"/>
    <p:sldId id="270" r:id="rId15"/>
    <p:sldId id="285" r:id="rId16"/>
    <p:sldId id="282" r:id="rId17"/>
    <p:sldId id="287" r:id="rId18"/>
    <p:sldId id="268" r:id="rId19"/>
    <p:sldId id="259" r:id="rId20"/>
    <p:sldId id="264" r:id="rId21"/>
    <p:sldId id="265" r:id="rId22"/>
    <p:sldId id="266" r:id="rId23"/>
    <p:sldId id="262" r:id="rId24"/>
    <p:sldId id="263" r:id="rId25"/>
    <p:sldId id="279" r:id="rId26"/>
    <p:sldId id="281" r:id="rId27"/>
    <p:sldId id="275" r:id="rId28"/>
    <p:sldId id="276" r:id="rId29"/>
    <p:sldId id="283" r:id="rId30"/>
    <p:sldId id="277" r:id="rId31"/>
    <p:sldId id="278" r:id="rId32"/>
    <p:sldId id="291" r:id="rId3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89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smtClean="0"/>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a:defRPr sz="1300" smtClean="0"/>
            </a:lvl1pPr>
          </a:lstStyle>
          <a:p>
            <a:pPr>
              <a:defRPr/>
            </a:pPr>
            <a:fld id="{298B1CC8-4C05-490C-A5CA-0D6CF86AA546}" type="datetimeFigureOut">
              <a:rPr lang="en-US"/>
              <a:pPr>
                <a:defRPr/>
              </a:pPr>
              <a:t>6/5/2013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a:defRPr sz="1300" smtClean="0"/>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a:defRPr sz="1300" smtClean="0"/>
            </a:lvl1pPr>
          </a:lstStyle>
          <a:p>
            <a:pPr>
              <a:defRPr/>
            </a:pPr>
            <a:fld id="{5E20A6FE-F947-4677-A378-445828173B7E}" type="slidenum">
              <a:rPr lang="en-US"/>
              <a:pPr>
                <a:defRPr/>
              </a:pPr>
              <a:t>‹#›</a:t>
            </a:fld>
            <a:endParaRPr lang="en-US"/>
          </a:p>
        </p:txBody>
      </p:sp>
    </p:spTree>
    <p:extLst>
      <p:ext uri="{BB962C8B-B14F-4D97-AF65-F5344CB8AC3E}">
        <p14:creationId xmlns:p14="http://schemas.microsoft.com/office/powerpoint/2010/main" val="638991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a:defRPr sz="1300"/>
            </a:lvl1pPr>
          </a:lstStyle>
          <a:p>
            <a:pPr>
              <a:defRPr/>
            </a:pPr>
            <a:fld id="{5BCD12DE-00FC-4170-95A6-12B35BB703DD}" type="datetimeFigureOut">
              <a:rPr lang="en-US"/>
              <a:pPr>
                <a:defRPr/>
              </a:pPr>
              <a:t>6/5/2013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a:defRPr sz="1300"/>
            </a:lvl1pPr>
          </a:lstStyle>
          <a:p>
            <a:pPr>
              <a:defRPr/>
            </a:pPr>
            <a:fld id="{6C367397-F5C5-4F31-9B53-39646896E218}" type="slidenum">
              <a:rPr lang="en-US"/>
              <a:pPr>
                <a:defRPr/>
              </a:pPr>
              <a:t>‹#›</a:t>
            </a:fld>
            <a:endParaRPr lang="en-US"/>
          </a:p>
        </p:txBody>
      </p:sp>
    </p:spTree>
    <p:extLst>
      <p:ext uri="{BB962C8B-B14F-4D97-AF65-F5344CB8AC3E}">
        <p14:creationId xmlns:p14="http://schemas.microsoft.com/office/powerpoint/2010/main" val="5817558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95A1FE-7AB4-4880-AE51-CFC21590A179}"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919226-4704-4BE6-A9BE-E120962627CC}" type="slidenum">
              <a:rPr lang="en-US"/>
              <a:pPr fontAlgn="base">
                <a:spcBef>
                  <a:spcPct val="0"/>
                </a:spcBef>
                <a:spcAft>
                  <a:spcPct val="0"/>
                </a:spcAft>
                <a:defRPr/>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DC51EE-A0DB-4CC4-AB30-A45E909BAA2A}" type="slidenum">
              <a:rPr lang="en-US"/>
              <a:pPr fontAlgn="base">
                <a:spcBef>
                  <a:spcPct val="0"/>
                </a:spcBef>
                <a:spcAft>
                  <a:spcPct val="0"/>
                </a:spcAft>
                <a:defRPr/>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DC51EE-A0DB-4CC4-AB30-A45E909BAA2A}" type="slidenum">
              <a:rPr lang="en-US"/>
              <a:pPr fontAlgn="base">
                <a:spcBef>
                  <a:spcPct val="0"/>
                </a:spcBef>
                <a:spcAft>
                  <a:spcPct val="0"/>
                </a:spcAft>
                <a:defRPr/>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51AA44-0425-44CA-90E4-056124701476}" type="slidenum">
              <a:rPr lang="en-US"/>
              <a:pPr fontAlgn="base">
                <a:spcBef>
                  <a:spcPct val="0"/>
                </a:spcBef>
                <a:spcAft>
                  <a:spcPct val="0"/>
                </a:spcAft>
                <a:defRPr/>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5" name="Date Placeholder 27"/>
          <p:cNvSpPr>
            <a:spLocks noGrp="1"/>
          </p:cNvSpPr>
          <p:nvPr>
            <p:ph type="dt" sz="half" idx="10"/>
          </p:nvPr>
        </p:nvSpPr>
        <p:spPr/>
        <p:txBody>
          <a:bodyPr/>
          <a:lstStyle>
            <a:lvl1pPr>
              <a:defRPr/>
            </a:lvl1pPr>
            <a:extLst/>
          </a:lstStyle>
          <a:p>
            <a:pPr>
              <a:defRPr/>
            </a:pPr>
            <a:fld id="{33D0F0FA-0252-43B8-A042-8376CC02BC97}" type="datetimeFigureOut">
              <a:rPr lang="en-US"/>
              <a:pPr>
                <a:defRPr/>
              </a:pPr>
              <a:t>6/5/2013</a:t>
            </a:fld>
            <a:endParaRPr lang="en-US"/>
          </a:p>
        </p:txBody>
      </p:sp>
      <p:sp>
        <p:nvSpPr>
          <p:cNvPr id="16" name="Footer Placeholder 16"/>
          <p:cNvSpPr>
            <a:spLocks noGrp="1"/>
          </p:cNvSpPr>
          <p:nvPr>
            <p:ph type="ftr" sz="quarter" idx="11"/>
          </p:nvPr>
        </p:nvSpPr>
        <p:spPr/>
        <p:txBody>
          <a:bodyPr/>
          <a:lstStyle>
            <a:lvl1pPr>
              <a:defRPr/>
            </a:lvl1pPr>
            <a:extLst/>
          </a:lstStyle>
          <a:p>
            <a:pPr>
              <a:defRPr/>
            </a:pPr>
            <a:endParaRPr lang="en-US"/>
          </a:p>
        </p:txBody>
      </p:sp>
      <p:sp>
        <p:nvSpPr>
          <p:cNvPr id="17" name="Slide Number Placeholder 28"/>
          <p:cNvSpPr>
            <a:spLocks noGrp="1"/>
          </p:cNvSpPr>
          <p:nvPr>
            <p:ph type="sldNum" sz="quarter" idx="12"/>
          </p:nvPr>
        </p:nvSpPr>
        <p:spPr/>
        <p:txBody>
          <a:bodyPr/>
          <a:lstStyle>
            <a:lvl1pPr>
              <a:defRPr/>
            </a:lvl1pPr>
            <a:extLst/>
          </a:lstStyle>
          <a:p>
            <a:pPr>
              <a:defRPr/>
            </a:pPr>
            <a:fld id="{01B6B395-8507-48D0-966C-D8539B52C9B3}" type="slidenum">
              <a:rPr lang="en-US"/>
              <a:pPr>
                <a:defRPr/>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6E2A6EC3-DB70-42DD-8D12-D970F9253B45}" type="datetimeFigureOut">
              <a:rPr lang="en-US"/>
              <a:pPr>
                <a:defRPr/>
              </a:pPr>
              <a:t>6/5/2013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719839F-F884-47B0-A436-F0816F244C59}" type="slidenum">
              <a:rPr lang="en-US"/>
              <a:pPr>
                <a:defRPr/>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14A305C-9256-4E1E-9FD3-28AD5EFFDC77}" type="datetimeFigureOut">
              <a:rPr lang="en-US"/>
              <a:pPr>
                <a:defRPr/>
              </a:pPr>
              <a:t>6/5/2013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A52A79C-8BC3-401F-ABB7-B1D4AFBBC418}" type="slidenum">
              <a:rPr lang="en-US"/>
              <a:pPr>
                <a:defRPr/>
              </a:pPr>
              <a:t>‹#›</a:t>
            </a:fld>
            <a:endParaRPr lang="en-U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73163" y="1981200"/>
            <a:ext cx="7772400" cy="4114800"/>
          </a:xfrm>
        </p:spPr>
        <p:txBody>
          <a:bodyPr/>
          <a:lstStyle/>
          <a:p>
            <a:pPr lvl="0"/>
            <a:endParaRPr lang="en-US" noProof="0" smtClean="0"/>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r>
              <a:rPr lang="en-US"/>
              <a:t>Mark Carl Rom</a:t>
            </a:r>
          </a:p>
        </p:txBody>
      </p:sp>
      <p:sp>
        <p:nvSpPr>
          <p:cNvPr id="6" name="Rectangle 29"/>
          <p:cNvSpPr>
            <a:spLocks noGrp="1" noChangeArrowheads="1"/>
          </p:cNvSpPr>
          <p:nvPr>
            <p:ph type="sldNum" sz="quarter" idx="12"/>
          </p:nvPr>
        </p:nvSpPr>
        <p:spPr>
          <a:ln/>
        </p:spPr>
        <p:txBody>
          <a:bodyPr/>
          <a:lstStyle>
            <a:lvl1pPr>
              <a:defRPr/>
            </a:lvl1pPr>
          </a:lstStyle>
          <a:p>
            <a:pPr>
              <a:defRPr/>
            </a:pPr>
            <a:fld id="{864484CF-E1C9-4C44-8473-E7AFADE65EC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A2C3D9B-1AD0-4B12-9C4D-E3B9E317169F}" type="datetimeFigureOut">
              <a:rPr lang="en-US"/>
              <a:pPr>
                <a:defRPr/>
              </a:pPr>
              <a:t>6/5/2013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10F2508-B785-439E-A879-73734D92A045}" type="slidenum">
              <a:rPr lang="en-US"/>
              <a:pPr>
                <a:defRPr/>
              </a:pPr>
              <a:t>‹#›</a:t>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smtClean="0"/>
              <a:t>Click to edit Master title style</a:t>
            </a:r>
            <a:endParaRPr lang="en-US"/>
          </a:p>
        </p:txBody>
      </p:sp>
      <p:sp>
        <p:nvSpPr>
          <p:cNvPr id="25" name="Date Placeholder 3"/>
          <p:cNvSpPr>
            <a:spLocks noGrp="1"/>
          </p:cNvSpPr>
          <p:nvPr>
            <p:ph type="dt" sz="half" idx="10"/>
          </p:nvPr>
        </p:nvSpPr>
        <p:spPr/>
        <p:txBody>
          <a:bodyPr/>
          <a:lstStyle>
            <a:lvl1pPr>
              <a:defRPr/>
            </a:lvl1pPr>
            <a:extLst/>
          </a:lstStyle>
          <a:p>
            <a:pPr>
              <a:defRPr/>
            </a:pPr>
            <a:fld id="{1006980A-B4CF-40AC-AC0C-6446E549E8DC}" type="datetimeFigureOut">
              <a:rPr lang="en-US"/>
              <a:pPr>
                <a:defRPr/>
              </a:pPr>
              <a:t>6/5/2013</a:t>
            </a:fld>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40C51FD-FA73-43A0-AA4B-C3E39709F0EE}" type="slidenum">
              <a:rPr lang="en-US"/>
              <a:pPr>
                <a:defRPr/>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8EFBD0CB-ADEA-4949-9AA7-5AD9CF2C9447}" type="datetimeFigureOut">
              <a:rPr lang="en-US"/>
              <a:pPr>
                <a:defRPr/>
              </a:pPr>
              <a:t>6/5/2013</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9FF1593E-A53E-4064-B5E9-B0C97D2DACE0}" type="slidenum">
              <a:rPr lang="en-US"/>
              <a:pPr>
                <a:defRPr/>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B3EB4CB3-8FB0-4E08-AA91-731BDFB5AD9C}" type="datetimeFigureOut">
              <a:rPr lang="en-US"/>
              <a:pPr>
                <a:defRPr/>
              </a:pPr>
              <a:t>6/5/2013</a:t>
            </a:fld>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4F96D07B-2B23-49B1-BE46-EBD138CC334A}" type="slidenum">
              <a:rPr lang="en-US"/>
              <a:pPr>
                <a:defRPr/>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F456191D-ABA9-4B79-901D-6E9556F59C47}" type="datetimeFigureOut">
              <a:rPr lang="en-US"/>
              <a:pPr>
                <a:defRPr/>
              </a:pPr>
              <a:t>6/5/2013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A2BA244C-E9C4-431F-98D6-3A172E33C881}" type="slidenum">
              <a:rPr lang="en-US"/>
              <a:pPr>
                <a:defRPr/>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75594709-AF74-4B87-8DF3-FD44E9629246}" type="datetimeFigureOut">
              <a:rPr lang="en-US"/>
              <a:pPr>
                <a:defRPr/>
              </a:pPr>
              <a:t>6/5/2013</a:t>
            </a:fld>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9DBB065D-3B80-4785-8C7C-D86F6BC517FD}" type="slidenum">
              <a:rPr lang="en-US"/>
              <a:pPr>
                <a:defRPr/>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5AC28CCA-5A98-48C3-ACEF-FCB27D1B9A28}" type="datetimeFigureOut">
              <a:rPr lang="en-US"/>
              <a:pPr>
                <a:defRPr/>
              </a:pPr>
              <a:t>6/5/2013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0C4C96E-0044-41EF-BD29-34ED812315F5}" type="slidenum">
              <a:rPr lang="en-US"/>
              <a:pPr>
                <a:defRPr/>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887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877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fld id="{D7BFE4C1-A395-452A-84EA-F1964E09336D}" type="datetimeFigureOut">
              <a:rPr lang="en-US"/>
              <a:pPr>
                <a:defRPr/>
              </a:pPr>
              <a:t>6/5/2013</a:t>
            </a:fld>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8F9AE8EC-F89E-459B-AB90-9D2D4002C42D}" type="slidenum">
              <a:rPr lang="en-US"/>
              <a:pPr>
                <a:defRPr/>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cs typeface="+mn-cs"/>
              </a:defRPr>
            </a:lvl1pPr>
            <a:extLst/>
          </a:lstStyle>
          <a:p>
            <a:pPr>
              <a:defRPr/>
            </a:pPr>
            <a:fld id="{EE867B5D-5E40-4921-A8CD-480A31E7ED00}" type="datetimeFigureOut">
              <a:rPr lang="en-US"/>
              <a:pPr>
                <a:defRPr/>
              </a:pPr>
              <a:t>6/5/2013</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a:solidFill>
                  <a:schemeClr val="tx2"/>
                </a:solidFill>
                <a:latin typeface="+mn-lt"/>
                <a:cs typeface="+mn-cs"/>
              </a:defRPr>
            </a:lvl1pPr>
            <a:extLst/>
          </a:lstStyle>
          <a:p>
            <a:pPr>
              <a:defRPr/>
            </a:pPr>
            <a:fld id="{FFE299CA-93D5-4BCF-83FC-89BA2CBF96AE}"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85" r:id="rId1"/>
    <p:sldLayoutId id="2147483780" r:id="rId2"/>
    <p:sldLayoutId id="2147483786" r:id="rId3"/>
    <p:sldLayoutId id="2147483787" r:id="rId4"/>
    <p:sldLayoutId id="2147483788" r:id="rId5"/>
    <p:sldLayoutId id="2147483781" r:id="rId6"/>
    <p:sldLayoutId id="2147483789" r:id="rId7"/>
    <p:sldLayoutId id="2147483782" r:id="rId8"/>
    <p:sldLayoutId id="2147483790" r:id="rId9"/>
    <p:sldLayoutId id="2147483783" r:id="rId10"/>
    <p:sldLayoutId id="2147483784" r:id="rId11"/>
    <p:sldLayoutId id="2147483791" r:id="rId12"/>
  </p:sldLayoutIdLst>
  <p:transition>
    <p:fade thruBlk="1"/>
  </p:transition>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npr.org/templates/story/story.php?storyId=1510097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time.com/time/world/article/0,8599,1694607,00.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thecityfix.com/qa-three-years-of-transantiago/"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hyperlink" Target="http://vimeo.com/2812686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8610600" cy="2133600"/>
          </a:xfrm>
        </p:spPr>
        <p:txBody>
          <a:bodyPr/>
          <a:lstStyle/>
          <a:p>
            <a:r>
              <a:rPr lang="en-US" sz="4800" i="1" dirty="0" smtClean="0"/>
              <a:t>It was the Best of Bus, It was the Worst of Bus: </a:t>
            </a:r>
            <a:r>
              <a:rPr lang="en-US" sz="4400" dirty="0" smtClean="0"/>
              <a:t/>
            </a:r>
            <a:br>
              <a:rPr lang="en-US" sz="4400" dirty="0" smtClean="0"/>
            </a:br>
            <a:r>
              <a:rPr lang="en-US" sz="4400" dirty="0" smtClean="0"/>
              <a:t>Is </a:t>
            </a:r>
            <a:r>
              <a:rPr lang="en-US" sz="4400" dirty="0" smtClean="0"/>
              <a:t>Fixed Route Mass Street Transport a Public Good</a:t>
            </a:r>
            <a:r>
              <a:rPr lang="en-US" sz="4400" dirty="0" smtClean="0"/>
              <a:t>?</a:t>
            </a:r>
            <a:endParaRPr lang="en-US" sz="4800" i="1" dirty="0">
              <a:solidFill>
                <a:srgbClr val="002060"/>
              </a:solidFill>
              <a:latin typeface="Franklin Gothic Heavy" pitchFamily="34" charset="0"/>
            </a:endParaRPr>
          </a:p>
        </p:txBody>
      </p:sp>
      <p:sp>
        <p:nvSpPr>
          <p:cNvPr id="3" name="Subtitle 2"/>
          <p:cNvSpPr>
            <a:spLocks noGrp="1"/>
          </p:cNvSpPr>
          <p:nvPr>
            <p:ph type="subTitle" idx="1"/>
          </p:nvPr>
        </p:nvSpPr>
        <p:spPr>
          <a:xfrm>
            <a:off x="838200" y="3810000"/>
            <a:ext cx="8077200" cy="2895600"/>
          </a:xfrm>
        </p:spPr>
        <p:txBody>
          <a:bodyPr>
            <a:normAutofit fontScale="92500" lnSpcReduction="20000"/>
          </a:bodyPr>
          <a:lstStyle/>
          <a:p>
            <a:pPr algn="r" eaLnBrk="1" fontAlgn="auto" hangingPunct="1">
              <a:spcAft>
                <a:spcPts val="0"/>
              </a:spcAft>
              <a:buFont typeface="Wingdings"/>
              <a:buNone/>
              <a:defRPr/>
            </a:pPr>
            <a:r>
              <a:rPr lang="en-US" sz="6200" b="1" i="1" dirty="0" smtClean="0"/>
              <a:t>Michael </a:t>
            </a:r>
            <a:endParaRPr lang="en-US" sz="6200" b="1" i="1" dirty="0" smtClean="0"/>
          </a:p>
          <a:p>
            <a:pPr algn="r" eaLnBrk="1" fontAlgn="auto" hangingPunct="1">
              <a:spcAft>
                <a:spcPts val="0"/>
              </a:spcAft>
              <a:buFont typeface="Wingdings"/>
              <a:buNone/>
              <a:defRPr/>
            </a:pPr>
            <a:r>
              <a:rPr lang="en-US" sz="6200" b="1" i="1" dirty="0" smtClean="0"/>
              <a:t> </a:t>
            </a:r>
            <a:r>
              <a:rPr lang="en-US" sz="6200" b="1" i="1" dirty="0" smtClean="0"/>
              <a:t>Munger</a:t>
            </a:r>
          </a:p>
          <a:p>
            <a:pPr algn="r" eaLnBrk="1" fontAlgn="auto" hangingPunct="1">
              <a:spcAft>
                <a:spcPts val="0"/>
              </a:spcAft>
              <a:buFont typeface="Wingdings"/>
              <a:buNone/>
              <a:defRPr/>
            </a:pPr>
            <a:endParaRPr lang="en-US" sz="4200" dirty="0" smtClean="0">
              <a:latin typeface="Old English Text MT" pitchFamily="66"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24200"/>
            <a:ext cx="4524375"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57388"/>
            <a:ext cx="8305800" cy="436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13735" y="0"/>
            <a:ext cx="8458200" cy="914400"/>
          </a:xfrm>
        </p:spPr>
        <p:txBody>
          <a:bodyPr/>
          <a:lstStyle/>
          <a:p>
            <a:r>
              <a:rPr lang="en-US" dirty="0" smtClean="0"/>
              <a:t>BAD:</a:t>
            </a:r>
            <a:br>
              <a:rPr lang="en-US" dirty="0" smtClean="0"/>
            </a:br>
            <a:r>
              <a:rPr lang="en-US" dirty="0" err="1" smtClean="0"/>
              <a:t>Transantiago</a:t>
            </a:r>
            <a:r>
              <a:rPr lang="en-US" dirty="0" smtClean="0"/>
              <a:t>, Santiago de Chile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0104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9641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old system</a:t>
            </a:r>
            <a:endParaRPr lang="en-US" dirty="0"/>
          </a:p>
        </p:txBody>
      </p:sp>
      <p:sp>
        <p:nvSpPr>
          <p:cNvPr id="3" name="Content Placeholder 2"/>
          <p:cNvSpPr>
            <a:spLocks noGrp="1"/>
          </p:cNvSpPr>
          <p:nvPr>
            <p:ph idx="1"/>
          </p:nvPr>
        </p:nvSpPr>
        <p:spPr/>
        <p:txBody>
          <a:bodyPr/>
          <a:lstStyle/>
          <a:p>
            <a:r>
              <a:rPr lang="en-US" dirty="0" smtClean="0"/>
              <a:t>Danger from accidents</a:t>
            </a:r>
          </a:p>
          <a:p>
            <a:r>
              <a:rPr lang="en-US" dirty="0" smtClean="0"/>
              <a:t>Chaos at bus stops</a:t>
            </a:r>
          </a:p>
          <a:p>
            <a:r>
              <a:rPr lang="en-US" dirty="0" smtClean="0"/>
              <a:t>Pollution</a:t>
            </a:r>
          </a:p>
          <a:p>
            <a:r>
              <a:rPr lang="en-US" dirty="0" smtClean="0"/>
              <a:t>Congestion from too many buses/cars</a:t>
            </a:r>
          </a:p>
          <a:p>
            <a:r>
              <a:rPr lang="en-US" dirty="0" smtClean="0"/>
              <a:t>Profits (WTF?)</a:t>
            </a:r>
          </a:p>
          <a:p>
            <a:pPr>
              <a:buNone/>
            </a:pPr>
            <a:r>
              <a:rPr lang="en-US" dirty="0" smtClean="0"/>
              <a:t>BUT…passed money forward, change back.</a:t>
            </a: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endParaRPr lang="en-US" dirty="0">
              <a:solidFill>
                <a:schemeClr val="accent1">
                  <a:satMod val="150000"/>
                </a:schemeClr>
              </a:solidFill>
            </a:endParaRPr>
          </a:p>
        </p:txBody>
      </p:sp>
      <p:sp>
        <p:nvSpPr>
          <p:cNvPr id="45059" name="Content Placeholder 2"/>
          <p:cNvSpPr>
            <a:spLocks noGrp="1"/>
          </p:cNvSpPr>
          <p:nvPr>
            <p:ph idx="1"/>
          </p:nvPr>
        </p:nvSpPr>
        <p:spPr/>
        <p:txBody>
          <a:bodyPr/>
          <a:lstStyle/>
          <a:p>
            <a:pPr eaLnBrk="1" hangingPunct="1">
              <a:buFont typeface="Wingdings 2" pitchFamily="18" charset="2"/>
              <a:buNone/>
            </a:pPr>
            <a:endParaRPr lang="en-US" dirty="0" smtClean="0"/>
          </a:p>
        </p:txBody>
      </p:sp>
      <p:pic>
        <p:nvPicPr>
          <p:cNvPr id="45060" name="Picture 2" descr="http://www.redtv.cl/hoy/wp-content/uploads/2008/05/transantiago.jpg"/>
          <p:cNvPicPr>
            <a:picLocks noChangeAspect="1" noChangeArrowheads="1"/>
          </p:cNvPicPr>
          <p:nvPr/>
        </p:nvPicPr>
        <p:blipFill>
          <a:blip r:embed="rId3" cstate="print"/>
          <a:srcRect/>
          <a:stretch>
            <a:fillRect/>
          </a:stretch>
        </p:blipFill>
        <p:spPr bwMode="auto">
          <a:xfrm>
            <a:off x="2971800" y="1752600"/>
            <a:ext cx="5943600" cy="47244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990600" y="1295400"/>
            <a:ext cx="5048250" cy="43815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rot="1063209">
            <a:off x="2616011" y="1439851"/>
            <a:ext cx="4648200" cy="4678449"/>
          </a:xfrm>
          <a:prstGeom prst="rect">
            <a:avLst/>
          </a:prstGeom>
          <a:noFill/>
          <a:ln w="9525">
            <a:noFill/>
            <a:miter lim="800000"/>
            <a:headEnd/>
            <a:tailEnd/>
          </a:ln>
        </p:spPr>
      </p:pic>
      <p:pic>
        <p:nvPicPr>
          <p:cNvPr id="5" name="Picture 2" descr="http://www.lalegua.cl/images/801813transantiago.jpg"/>
          <p:cNvPicPr>
            <a:picLocks noChangeAspect="1" noChangeArrowheads="1"/>
          </p:cNvPicPr>
          <p:nvPr/>
        </p:nvPicPr>
        <p:blipFill>
          <a:blip r:embed="rId6" cstate="print"/>
          <a:srcRect/>
          <a:stretch>
            <a:fillRect/>
          </a:stretch>
        </p:blipFill>
        <p:spPr bwMode="auto">
          <a:xfrm>
            <a:off x="152400" y="228600"/>
            <a:ext cx="7924800" cy="64008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box(in)">
                                      <p:cBhvr>
                                        <p:cTn id="7" dur="500"/>
                                        <p:tgtEl>
                                          <p:spTgt spid="450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wipe(down)">
                                      <p:cBhvr>
                                        <p:cTn id="18" dur="580">
                                          <p:stCondLst>
                                            <p:cond delay="0"/>
                                          </p:stCondLst>
                                        </p:cTn>
                                        <p:tgtEl>
                                          <p:spTgt spid="1027"/>
                                        </p:tgtEl>
                                      </p:cBhvr>
                                    </p:animEffect>
                                    <p:anim calcmode="lin" valueType="num">
                                      <p:cBhvr>
                                        <p:cTn id="19"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24" dur="26">
                                          <p:stCondLst>
                                            <p:cond delay="650"/>
                                          </p:stCondLst>
                                        </p:cTn>
                                        <p:tgtEl>
                                          <p:spTgt spid="1027"/>
                                        </p:tgtEl>
                                      </p:cBhvr>
                                      <p:to x="100000" y="60000"/>
                                    </p:animScale>
                                    <p:animScale>
                                      <p:cBhvr>
                                        <p:cTn id="25" dur="166" decel="50000">
                                          <p:stCondLst>
                                            <p:cond delay="676"/>
                                          </p:stCondLst>
                                        </p:cTn>
                                        <p:tgtEl>
                                          <p:spTgt spid="1027"/>
                                        </p:tgtEl>
                                      </p:cBhvr>
                                      <p:to x="100000" y="100000"/>
                                    </p:animScale>
                                    <p:animScale>
                                      <p:cBhvr>
                                        <p:cTn id="26" dur="26">
                                          <p:stCondLst>
                                            <p:cond delay="1312"/>
                                          </p:stCondLst>
                                        </p:cTn>
                                        <p:tgtEl>
                                          <p:spTgt spid="1027"/>
                                        </p:tgtEl>
                                      </p:cBhvr>
                                      <p:to x="100000" y="80000"/>
                                    </p:animScale>
                                    <p:animScale>
                                      <p:cBhvr>
                                        <p:cTn id="27" dur="166" decel="50000">
                                          <p:stCondLst>
                                            <p:cond delay="1338"/>
                                          </p:stCondLst>
                                        </p:cTn>
                                        <p:tgtEl>
                                          <p:spTgt spid="1027"/>
                                        </p:tgtEl>
                                      </p:cBhvr>
                                      <p:to x="100000" y="100000"/>
                                    </p:animScale>
                                    <p:animScale>
                                      <p:cBhvr>
                                        <p:cTn id="28" dur="26">
                                          <p:stCondLst>
                                            <p:cond delay="1642"/>
                                          </p:stCondLst>
                                        </p:cTn>
                                        <p:tgtEl>
                                          <p:spTgt spid="1027"/>
                                        </p:tgtEl>
                                      </p:cBhvr>
                                      <p:to x="100000" y="90000"/>
                                    </p:animScale>
                                    <p:animScale>
                                      <p:cBhvr>
                                        <p:cTn id="29" dur="166" decel="50000">
                                          <p:stCondLst>
                                            <p:cond delay="1668"/>
                                          </p:stCondLst>
                                        </p:cTn>
                                        <p:tgtEl>
                                          <p:spTgt spid="1027"/>
                                        </p:tgtEl>
                                      </p:cBhvr>
                                      <p:to x="100000" y="100000"/>
                                    </p:animScale>
                                    <p:animScale>
                                      <p:cBhvr>
                                        <p:cTn id="30" dur="26">
                                          <p:stCondLst>
                                            <p:cond delay="1808"/>
                                          </p:stCondLst>
                                        </p:cTn>
                                        <p:tgtEl>
                                          <p:spTgt spid="1027"/>
                                        </p:tgtEl>
                                      </p:cBhvr>
                                      <p:to x="100000" y="95000"/>
                                    </p:animScale>
                                    <p:animScale>
                                      <p:cBhvr>
                                        <p:cTn id="31" dur="166" decel="50000">
                                          <p:stCondLst>
                                            <p:cond delay="1834"/>
                                          </p:stCondLst>
                                        </p:cTn>
                                        <p:tgtEl>
                                          <p:spTgt spid="1027"/>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ox(i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err="1" smtClean="0">
                <a:solidFill>
                  <a:schemeClr val="accent1">
                    <a:satMod val="150000"/>
                  </a:schemeClr>
                </a:solidFill>
              </a:rPr>
              <a:t>TranSantiago</a:t>
            </a:r>
            <a:r>
              <a:rPr lang="en-US" dirty="0" smtClean="0">
                <a:solidFill>
                  <a:schemeClr val="accent1">
                    <a:satMod val="150000"/>
                  </a:schemeClr>
                </a:solidFill>
              </a:rPr>
              <a:t>	</a:t>
            </a:r>
            <a:endParaRPr lang="en-US" dirty="0">
              <a:solidFill>
                <a:schemeClr val="accent1">
                  <a:satMod val="150000"/>
                </a:schemeClr>
              </a:solidFill>
            </a:endParaRPr>
          </a:p>
        </p:txBody>
      </p:sp>
      <p:sp>
        <p:nvSpPr>
          <p:cNvPr id="48131" name="Content Placeholder 2"/>
          <p:cNvSpPr>
            <a:spLocks noGrp="1"/>
          </p:cNvSpPr>
          <p:nvPr>
            <p:ph idx="1"/>
          </p:nvPr>
        </p:nvSpPr>
        <p:spPr>
          <a:xfrm>
            <a:off x="457200" y="1219200"/>
            <a:ext cx="7467600" cy="4906963"/>
          </a:xfrm>
        </p:spPr>
        <p:txBody>
          <a:bodyPr>
            <a:normAutofit/>
          </a:bodyPr>
          <a:lstStyle/>
          <a:p>
            <a:pPr>
              <a:buNone/>
            </a:pPr>
            <a:r>
              <a:rPr lang="en-US" dirty="0" smtClean="0"/>
              <a:t>Two Problems:  Greed and Danger</a:t>
            </a:r>
          </a:p>
          <a:p>
            <a:pPr>
              <a:buNone/>
            </a:pPr>
            <a:r>
              <a:rPr lang="en-US" dirty="0" smtClean="0"/>
              <a:t>Greed:  Profits of $60 m US per year</a:t>
            </a:r>
          </a:p>
          <a:p>
            <a:pPr>
              <a:buNone/>
            </a:pPr>
            <a:r>
              <a:rPr lang="en-US" dirty="0" smtClean="0"/>
              <a:t>Danger:  Accidents, because curb rights </a:t>
            </a:r>
          </a:p>
          <a:p>
            <a:pPr>
              <a:buNone/>
            </a:pPr>
            <a:r>
              <a:rPr lang="en-US" dirty="0" smtClean="0"/>
              <a:t>were </a:t>
            </a:r>
          </a:p>
          <a:p>
            <a:pPr>
              <a:buNone/>
            </a:pPr>
            <a:r>
              <a:rPr lang="en-US" dirty="0" smtClean="0"/>
              <a:t>common </a:t>
            </a:r>
          </a:p>
          <a:p>
            <a:pPr>
              <a:buNone/>
            </a:pPr>
            <a:r>
              <a:rPr lang="en-US" dirty="0" smtClean="0"/>
              <a:t>pool</a:t>
            </a:r>
          </a:p>
        </p:txBody>
      </p:sp>
      <p:pic>
        <p:nvPicPr>
          <p:cNvPr id="95234" name="Picture 2" descr="http://www.akg-images.com/akg_couk/_customer/london/images/en/gallery/cinema/usa/Album_363149.jpg"/>
          <p:cNvPicPr>
            <a:picLocks noChangeAspect="1" noChangeArrowheads="1"/>
          </p:cNvPicPr>
          <p:nvPr/>
        </p:nvPicPr>
        <p:blipFill>
          <a:blip r:embed="rId3" cstate="print"/>
          <a:srcRect/>
          <a:stretch>
            <a:fillRect/>
          </a:stretch>
        </p:blipFill>
        <p:spPr bwMode="auto">
          <a:xfrm>
            <a:off x="2286000" y="2895600"/>
            <a:ext cx="6858000" cy="39624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Effect transition="in" filter="box(in)">
                                      <p:cBhvr>
                                        <p:cTn id="7" dur="500"/>
                                        <p:tgtEl>
                                          <p:spTgt spid="95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772400" cy="685800"/>
          </a:xfrm>
        </p:spPr>
        <p:txBody>
          <a:bodyPr/>
          <a:lstStyle/>
          <a:p>
            <a:r>
              <a:rPr lang="en-US" dirty="0" smtClean="0">
                <a:hlinkClick r:id="rId2"/>
              </a:rPr>
              <a:t>NPR Story</a:t>
            </a:r>
            <a:r>
              <a:rPr lang="en-US" dirty="0" smtClean="0"/>
              <a:t>, October 2007 </a:t>
            </a:r>
            <a:endParaRPr lang="en-US" dirty="0"/>
          </a:p>
        </p:txBody>
      </p:sp>
      <p:sp>
        <p:nvSpPr>
          <p:cNvPr id="3" name="Content Placeholder 2"/>
          <p:cNvSpPr>
            <a:spLocks noGrp="1"/>
          </p:cNvSpPr>
          <p:nvPr>
            <p:ph idx="1"/>
          </p:nvPr>
        </p:nvSpPr>
        <p:spPr>
          <a:xfrm>
            <a:off x="457200" y="914400"/>
            <a:ext cx="8534400" cy="5441950"/>
          </a:xfrm>
        </p:spPr>
        <p:txBody>
          <a:bodyPr/>
          <a:lstStyle/>
          <a:p>
            <a:pPr marL="0">
              <a:spcBef>
                <a:spcPts val="0"/>
              </a:spcBef>
              <a:spcAft>
                <a:spcPts val="0"/>
              </a:spcAft>
              <a:buNone/>
            </a:pPr>
            <a:r>
              <a:rPr lang="en-US" sz="3200" i="1" dirty="0" smtClean="0"/>
              <a:t>While a state-of-the art system installed in Chile has reduced pollution in Santiago, a bungled adjustment has also left millions of passengers reeling — and hundreds of others suing the government.</a:t>
            </a:r>
          </a:p>
          <a:p>
            <a:pPr marL="0">
              <a:spcBef>
                <a:spcPts val="0"/>
              </a:spcBef>
              <a:spcAft>
                <a:spcPts val="0"/>
              </a:spcAft>
              <a:buNone/>
            </a:pPr>
            <a:r>
              <a:rPr lang="en-US" sz="3200" i="1" dirty="0" smtClean="0"/>
              <a:t>The new system may be generating less pollution, but it is also generating mountains of complaints. </a:t>
            </a:r>
            <a:r>
              <a:rPr lang="en-US" sz="3200" i="1" dirty="0" smtClean="0">
                <a:solidFill>
                  <a:srgbClr val="FF0000"/>
                </a:solidFill>
              </a:rPr>
              <a:t>What was once a 40-minute trip can now take 2 hours. </a:t>
            </a:r>
            <a:r>
              <a:rPr lang="en-US" sz="3200" i="1" dirty="0" smtClean="0"/>
              <a:t>As a result, commuters are losing their jobs for being late, or must change jobs because routes have changed.</a:t>
            </a:r>
          </a:p>
          <a:p>
            <a:pPr marL="68263" indent="0">
              <a:buNone/>
            </a:pPr>
            <a:endParaRPr lang="en-US"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NPR Story (Continued)</a:t>
            </a:r>
            <a:endParaRPr lang="en-US" dirty="0"/>
          </a:p>
        </p:txBody>
      </p:sp>
      <p:sp>
        <p:nvSpPr>
          <p:cNvPr id="3" name="Content Placeholder 2"/>
          <p:cNvSpPr>
            <a:spLocks noGrp="1"/>
          </p:cNvSpPr>
          <p:nvPr>
            <p:ph idx="1"/>
          </p:nvPr>
        </p:nvSpPr>
        <p:spPr>
          <a:xfrm>
            <a:off x="609600" y="1828800"/>
            <a:ext cx="8305800" cy="4572000"/>
          </a:xfrm>
        </p:spPr>
        <p:txBody>
          <a:bodyPr/>
          <a:lstStyle/>
          <a:p>
            <a:pPr marL="68263" indent="0">
              <a:buNone/>
            </a:pPr>
            <a:r>
              <a:rPr lang="en-US" sz="3200" i="1" dirty="0"/>
              <a:t>So troubled is Santiago's new mass transit system, known as </a:t>
            </a:r>
            <a:r>
              <a:rPr lang="en-US" sz="3200" i="1" dirty="0" err="1"/>
              <a:t>Transantiago</a:t>
            </a:r>
            <a:r>
              <a:rPr lang="en-US" sz="3200" i="1" dirty="0"/>
              <a:t>, that </a:t>
            </a:r>
            <a:r>
              <a:rPr lang="en-US" sz="3200" i="1" dirty="0">
                <a:solidFill>
                  <a:srgbClr val="FF0000"/>
                </a:solidFill>
              </a:rPr>
              <a:t>President Michele </a:t>
            </a:r>
            <a:r>
              <a:rPr lang="en-US" sz="3200" i="1" dirty="0" err="1">
                <a:solidFill>
                  <a:srgbClr val="FF0000"/>
                </a:solidFill>
              </a:rPr>
              <a:t>Bachelet</a:t>
            </a:r>
            <a:r>
              <a:rPr lang="en-US" sz="3200" i="1" dirty="0">
                <a:solidFill>
                  <a:srgbClr val="FF0000"/>
                </a:solidFill>
              </a:rPr>
              <a:t> made an unusual admission just days after its disastrous roll-out.  "It is not common for a president to stand before the nation and say 'Things haven't gone well," </a:t>
            </a:r>
            <a:r>
              <a:rPr lang="en-US" sz="3200" i="1" dirty="0" err="1">
                <a:solidFill>
                  <a:srgbClr val="FF0000"/>
                </a:solidFill>
              </a:rPr>
              <a:t>Bachelet</a:t>
            </a:r>
            <a:r>
              <a:rPr lang="en-US" sz="3200" i="1" dirty="0">
                <a:solidFill>
                  <a:srgbClr val="FF0000"/>
                </a:solidFill>
              </a:rPr>
              <a:t> said in Spanish. "But that is exactly what I want to say in the case of </a:t>
            </a:r>
            <a:r>
              <a:rPr lang="en-US" sz="3200" i="1" dirty="0" err="1">
                <a:solidFill>
                  <a:srgbClr val="FF0000"/>
                </a:solidFill>
              </a:rPr>
              <a:t>Transantiago</a:t>
            </a:r>
            <a:r>
              <a:rPr lang="en-US" sz="3200" i="1" dirty="0">
                <a:solidFill>
                  <a:srgbClr val="FF0000"/>
                </a:solidFill>
              </a:rPr>
              <a:t>.   The inhabitants of Santiago, especially the poorest," </a:t>
            </a:r>
            <a:r>
              <a:rPr lang="en-US" sz="3200" i="1" dirty="0" err="1">
                <a:solidFill>
                  <a:srgbClr val="FF0000"/>
                </a:solidFill>
              </a:rPr>
              <a:t>Bachelet</a:t>
            </a:r>
            <a:r>
              <a:rPr lang="en-US" sz="3200" i="1" dirty="0">
                <a:solidFill>
                  <a:srgbClr val="FF0000"/>
                </a:solidFill>
              </a:rPr>
              <a:t> said, "deserve an apology." </a:t>
            </a:r>
          </a:p>
          <a:p>
            <a:endParaRPr lang="en-US" dirty="0"/>
          </a:p>
        </p:txBody>
      </p:sp>
    </p:spTree>
    <p:extLst>
      <p:ext uri="{BB962C8B-B14F-4D97-AF65-F5344CB8AC3E}">
        <p14:creationId xmlns:p14="http://schemas.microsoft.com/office/powerpoint/2010/main" val="3188244587"/>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914400"/>
          </a:xfrm>
        </p:spPr>
        <p:txBody>
          <a:bodyPr/>
          <a:lstStyle/>
          <a:p>
            <a:r>
              <a:rPr lang="en-US" dirty="0" smtClean="0"/>
              <a:t>Time </a:t>
            </a:r>
            <a:r>
              <a:rPr lang="en-US" dirty="0" err="1" smtClean="0"/>
              <a:t>Mag</a:t>
            </a:r>
            <a:r>
              <a:rPr lang="en-US" dirty="0" smtClean="0"/>
              <a:t>, 12-07:  “The Mass Transit System From Hell”</a:t>
            </a:r>
            <a:endParaRPr lang="en-US" dirty="0"/>
          </a:p>
        </p:txBody>
      </p:sp>
      <p:sp>
        <p:nvSpPr>
          <p:cNvPr id="3" name="Content Placeholder 2"/>
          <p:cNvSpPr>
            <a:spLocks noGrp="1"/>
          </p:cNvSpPr>
          <p:nvPr>
            <p:ph idx="1"/>
          </p:nvPr>
        </p:nvSpPr>
        <p:spPr>
          <a:xfrm>
            <a:off x="457200" y="1447800"/>
            <a:ext cx="8610600" cy="4908550"/>
          </a:xfrm>
        </p:spPr>
        <p:txBody>
          <a:bodyPr/>
          <a:lstStyle/>
          <a:p>
            <a:pPr marL="0">
              <a:spcBef>
                <a:spcPts val="0"/>
              </a:spcBef>
              <a:buNone/>
            </a:pPr>
            <a:r>
              <a:rPr lang="en-US" dirty="0" smtClean="0"/>
              <a:t>Amid the apartment blocks and flyovers of the Chilean capital, Monica </a:t>
            </a:r>
            <a:r>
              <a:rPr lang="en-US" dirty="0" err="1" smtClean="0"/>
              <a:t>Eyzaguirre</a:t>
            </a:r>
            <a:r>
              <a:rPr lang="en-US" dirty="0" smtClean="0"/>
              <a:t> joins the snaking line of people at a bus stop, unfolds her newspaper &amp; prepares for a long, long wait. </a:t>
            </a:r>
            <a:r>
              <a:rPr lang="en-US" i="1" dirty="0" smtClean="0">
                <a:solidFill>
                  <a:srgbClr val="FF0000"/>
                </a:solidFill>
              </a:rPr>
              <a:t>"I hate </a:t>
            </a:r>
            <a:r>
              <a:rPr lang="en-US" i="1" dirty="0" err="1" smtClean="0">
                <a:solidFill>
                  <a:srgbClr val="FF0000"/>
                </a:solidFill>
              </a:rPr>
              <a:t>Transantiago</a:t>
            </a:r>
            <a:r>
              <a:rPr lang="en-US" i="1" dirty="0" smtClean="0">
                <a:solidFill>
                  <a:srgbClr val="FF0000"/>
                </a:solidFill>
              </a:rPr>
              <a:t> with every bone in my body,"</a:t>
            </a:r>
            <a:r>
              <a:rPr lang="en-US" dirty="0" smtClean="0"/>
              <a:t> she says of the city's widely despised new transit system, watching a bus heaving with passengers trundle towards her down a congested road. </a:t>
            </a:r>
            <a:r>
              <a:rPr lang="en-US" i="1" dirty="0" smtClean="0">
                <a:solidFill>
                  <a:srgbClr val="FF0000"/>
                </a:solidFill>
              </a:rPr>
              <a:t>"I used to take one bus to work and now I have to take three. </a:t>
            </a:r>
            <a:r>
              <a:rPr lang="en-US" dirty="0" smtClean="0"/>
              <a:t>It's made the lives of millions of people more difficult and more miserable.“</a:t>
            </a:r>
            <a:br>
              <a:rPr lang="en-US" dirty="0" smtClean="0"/>
            </a:br>
            <a:r>
              <a:rPr lang="en-US" sz="1000" dirty="0" smtClean="0"/>
              <a:t>Read more: </a:t>
            </a:r>
            <a:r>
              <a:rPr lang="en-US" sz="1000" dirty="0" smtClean="0">
                <a:hlinkClick r:id="rId2"/>
              </a:rPr>
              <a:t>http://www.time.com/time/world/article/0,8599,1694607,00.html#ixzz13eemmlVA</a:t>
            </a:r>
            <a:endParaRPr lang="en-US" sz="1000" dirty="0" smtClean="0"/>
          </a:p>
          <a:p>
            <a:endParaRPr lang="en-US" dirty="0"/>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15962"/>
          </a:xfrm>
        </p:spPr>
        <p:txBody>
          <a:bodyPr>
            <a:normAutofit fontScale="90000"/>
          </a:bodyPr>
          <a:lstStyle/>
          <a:p>
            <a:pPr eaLnBrk="1" fontAlgn="auto" hangingPunct="1">
              <a:spcAft>
                <a:spcPts val="0"/>
              </a:spcAft>
              <a:defRPr/>
            </a:pPr>
            <a:r>
              <a:rPr lang="en-US" dirty="0" err="1" smtClean="0">
                <a:solidFill>
                  <a:schemeClr val="accent1">
                    <a:satMod val="150000"/>
                  </a:schemeClr>
                </a:solidFill>
              </a:rPr>
              <a:t>TranSantiago</a:t>
            </a:r>
            <a:r>
              <a:rPr lang="en-US" dirty="0" smtClean="0">
                <a:solidFill>
                  <a:schemeClr val="accent1">
                    <a:satMod val="150000"/>
                  </a:schemeClr>
                </a:solidFill>
              </a:rPr>
              <a:t>	</a:t>
            </a:r>
            <a:endParaRPr lang="en-US" dirty="0">
              <a:solidFill>
                <a:schemeClr val="accent1">
                  <a:satMod val="150000"/>
                </a:schemeClr>
              </a:solidFill>
            </a:endParaRPr>
          </a:p>
        </p:txBody>
      </p:sp>
      <p:sp>
        <p:nvSpPr>
          <p:cNvPr id="48131" name="Content Placeholder 2"/>
          <p:cNvSpPr>
            <a:spLocks noGrp="1"/>
          </p:cNvSpPr>
          <p:nvPr>
            <p:ph idx="4294967295"/>
          </p:nvPr>
        </p:nvSpPr>
        <p:spPr>
          <a:xfrm>
            <a:off x="457200" y="1219200"/>
            <a:ext cx="7467600" cy="4906963"/>
          </a:xfrm>
          <a:prstGeom prst="rect">
            <a:avLst/>
          </a:prstGeom>
        </p:spPr>
        <p:txBody>
          <a:bodyPr>
            <a:normAutofit/>
          </a:bodyPr>
          <a:lstStyle/>
          <a:p>
            <a:pPr>
              <a:buNone/>
            </a:pPr>
            <a:r>
              <a:rPr lang="en-US" sz="2400" dirty="0" smtClean="0"/>
              <a:t>Two Problems:  Greed and Danger</a:t>
            </a:r>
          </a:p>
          <a:p>
            <a:pPr>
              <a:buNone/>
            </a:pPr>
            <a:r>
              <a:rPr lang="en-US" sz="2400" dirty="0" smtClean="0"/>
              <a:t>Greed:  Profits of $60 m US per year</a:t>
            </a:r>
          </a:p>
          <a:p>
            <a:pPr>
              <a:buNone/>
            </a:pPr>
            <a:r>
              <a:rPr lang="en-US" sz="2400" dirty="0" smtClean="0"/>
              <a:t>Danger:  Accidents, because curb rights were common pool</a:t>
            </a:r>
          </a:p>
        </p:txBody>
      </p:sp>
      <p:pic>
        <p:nvPicPr>
          <p:cNvPr id="95234" name="Picture 2" descr="http://www.akg-images.com/akg_couk/_customer/london/images/en/gallery/cinema/usa/Album_363149.jpg"/>
          <p:cNvPicPr>
            <a:picLocks noChangeAspect="1" noChangeArrowheads="1"/>
          </p:cNvPicPr>
          <p:nvPr/>
        </p:nvPicPr>
        <p:blipFill>
          <a:blip r:embed="rId3" cstate="print"/>
          <a:srcRect/>
          <a:stretch>
            <a:fillRect/>
          </a:stretch>
        </p:blipFill>
        <p:spPr bwMode="auto">
          <a:xfrm>
            <a:off x="2286000" y="2895600"/>
            <a:ext cx="6858000" cy="3962400"/>
          </a:xfrm>
          <a:prstGeom prst="rect">
            <a:avLst/>
          </a:prstGeom>
          <a:noFill/>
        </p:spPr>
      </p:pic>
    </p:spTree>
    <p:extLst>
      <p:ext uri="{BB962C8B-B14F-4D97-AF65-F5344CB8AC3E}">
        <p14:creationId xmlns:p14="http://schemas.microsoft.com/office/powerpoint/2010/main" val="1449814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Effect transition="in" filter="box(in)">
                                      <p:cBhvr>
                                        <p:cTn id="7" dur="500"/>
                                        <p:tgtEl>
                                          <p:spTgt spid="95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a:t>
            </a:r>
            <a:endParaRPr lang="en-US" dirty="0"/>
          </a:p>
        </p:txBody>
      </p:sp>
      <p:pic>
        <p:nvPicPr>
          <p:cNvPr id="6" name="Picture 8" descr="http://arribaelachancha.cl/wp-content/uploads/2007/02/transantiago.jpg"/>
          <p:cNvPicPr>
            <a:picLocks noChangeAspect="1" noChangeArrowheads="1"/>
          </p:cNvPicPr>
          <p:nvPr/>
        </p:nvPicPr>
        <p:blipFill>
          <a:blip r:embed="rId2" cstate="print"/>
          <a:srcRect/>
          <a:stretch>
            <a:fillRect/>
          </a:stretch>
        </p:blipFill>
        <p:spPr bwMode="auto">
          <a:xfrm>
            <a:off x="4191000" y="3352800"/>
            <a:ext cx="4286250" cy="3219450"/>
          </a:xfrm>
          <a:prstGeom prst="rect">
            <a:avLst/>
          </a:prstGeom>
          <a:noFill/>
          <a:ln w="9525">
            <a:noFill/>
            <a:miter lim="800000"/>
            <a:headEnd/>
            <a:tailEnd/>
          </a:ln>
        </p:spPr>
      </p:pic>
      <p:pic>
        <p:nvPicPr>
          <p:cNvPr id="3074" name="Picture 2"/>
          <p:cNvPicPr>
            <a:picLocks noGrp="1" noChangeAspect="1" noChangeArrowheads="1"/>
          </p:cNvPicPr>
          <p:nvPr>
            <p:ph idx="1"/>
          </p:nvPr>
        </p:nvPicPr>
        <p:blipFill>
          <a:blip r:embed="rId3" cstate="print"/>
          <a:srcRect/>
          <a:stretch>
            <a:fillRect/>
          </a:stretch>
        </p:blipFill>
        <p:spPr bwMode="auto">
          <a:xfrm>
            <a:off x="1371600" y="1828800"/>
            <a:ext cx="7246145" cy="483076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iterate type="lt">
                                    <p:tmPct val="0"/>
                                  </p:iterate>
                                  <p:childTnLst>
                                    <p:set>
                                      <p:cBhvr>
                                        <p:cTn id="11" dur="1" fill="hold">
                                          <p:stCondLst>
                                            <p:cond delay="0"/>
                                          </p:stCondLst>
                                        </p:cTn>
                                        <p:tgtEl>
                                          <p:spTgt spid="3074"/>
                                        </p:tgtEl>
                                        <p:attrNameLst>
                                          <p:attrName>style.visibility</p:attrName>
                                        </p:attrNameLst>
                                      </p:cBhvr>
                                      <p:to>
                                        <p:strVal val="visible"/>
                                      </p:to>
                                    </p:set>
                                    <p:animEffect transition="in" filter="wipe(down)">
                                      <p:cBhvr>
                                        <p:cTn id="12" dur="580">
                                          <p:stCondLst>
                                            <p:cond delay="0"/>
                                          </p:stCondLst>
                                        </p:cTn>
                                        <p:tgtEl>
                                          <p:spTgt spid="3074"/>
                                        </p:tgtEl>
                                      </p:cBhvr>
                                    </p:animEffect>
                                    <p:anim calcmode="lin" valueType="num">
                                      <p:cBhvr>
                                        <p:cTn id="13"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8" dur="26">
                                          <p:stCondLst>
                                            <p:cond delay="650"/>
                                          </p:stCondLst>
                                        </p:cTn>
                                        <p:tgtEl>
                                          <p:spTgt spid="3074"/>
                                        </p:tgtEl>
                                      </p:cBhvr>
                                      <p:to x="100000" y="60000"/>
                                    </p:animScale>
                                    <p:animScale>
                                      <p:cBhvr>
                                        <p:cTn id="19" dur="166" decel="50000">
                                          <p:stCondLst>
                                            <p:cond delay="676"/>
                                          </p:stCondLst>
                                        </p:cTn>
                                        <p:tgtEl>
                                          <p:spTgt spid="3074"/>
                                        </p:tgtEl>
                                      </p:cBhvr>
                                      <p:to x="100000" y="100000"/>
                                    </p:animScale>
                                    <p:animScale>
                                      <p:cBhvr>
                                        <p:cTn id="20" dur="26">
                                          <p:stCondLst>
                                            <p:cond delay="1312"/>
                                          </p:stCondLst>
                                        </p:cTn>
                                        <p:tgtEl>
                                          <p:spTgt spid="3074"/>
                                        </p:tgtEl>
                                      </p:cBhvr>
                                      <p:to x="100000" y="80000"/>
                                    </p:animScale>
                                    <p:animScale>
                                      <p:cBhvr>
                                        <p:cTn id="21" dur="166" decel="50000">
                                          <p:stCondLst>
                                            <p:cond delay="1338"/>
                                          </p:stCondLst>
                                        </p:cTn>
                                        <p:tgtEl>
                                          <p:spTgt spid="3074"/>
                                        </p:tgtEl>
                                      </p:cBhvr>
                                      <p:to x="100000" y="100000"/>
                                    </p:animScale>
                                    <p:animScale>
                                      <p:cBhvr>
                                        <p:cTn id="22" dur="26">
                                          <p:stCondLst>
                                            <p:cond delay="1642"/>
                                          </p:stCondLst>
                                        </p:cTn>
                                        <p:tgtEl>
                                          <p:spTgt spid="3074"/>
                                        </p:tgtEl>
                                      </p:cBhvr>
                                      <p:to x="100000" y="90000"/>
                                    </p:animScale>
                                    <p:animScale>
                                      <p:cBhvr>
                                        <p:cTn id="23" dur="166" decel="50000">
                                          <p:stCondLst>
                                            <p:cond delay="1668"/>
                                          </p:stCondLst>
                                        </p:cTn>
                                        <p:tgtEl>
                                          <p:spTgt spid="3074"/>
                                        </p:tgtEl>
                                      </p:cBhvr>
                                      <p:to x="100000" y="100000"/>
                                    </p:animScale>
                                    <p:animScale>
                                      <p:cBhvr>
                                        <p:cTn id="24" dur="26">
                                          <p:stCondLst>
                                            <p:cond delay="1808"/>
                                          </p:stCondLst>
                                        </p:cTn>
                                        <p:tgtEl>
                                          <p:spTgt spid="3074"/>
                                        </p:tgtEl>
                                      </p:cBhvr>
                                      <p:to x="100000" y="95000"/>
                                    </p:animScale>
                                    <p:animScale>
                                      <p:cBhvr>
                                        <p:cTn id="25" dur="166" decel="50000">
                                          <p:stCondLst>
                                            <p:cond delay="1834"/>
                                          </p:stCondLst>
                                        </p:cTn>
                                        <p:tgtEl>
                                          <p:spTgt spid="307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iterate type="lt">
                                    <p:tmPct val="5000"/>
                                  </p:iterate>
                                  <p:childTnLst>
                                    <p:set>
                                      <p:cBhvr>
                                        <p:cTn id="29" dur="1" fill="hold">
                                          <p:stCondLst>
                                            <p:cond delay="0"/>
                                          </p:stCondLst>
                                        </p:cTn>
                                        <p:tgtEl>
                                          <p:spTgt spid="3074"/>
                                        </p:tgtEl>
                                        <p:attrNameLst>
                                          <p:attrName>style.visibility</p:attrName>
                                        </p:attrNameLst>
                                      </p:cBhvr>
                                      <p:to>
                                        <p:strVal val="visible"/>
                                      </p:to>
                                    </p:set>
                                    <p:anim calcmode="lin" valueType="num">
                                      <p:cBhvr>
                                        <p:cTn id="30" dur="1000" fill="hold"/>
                                        <p:tgtEl>
                                          <p:spTgt spid="3074"/>
                                        </p:tgtEl>
                                        <p:attrNameLst>
                                          <p:attrName>ppt_w</p:attrName>
                                        </p:attrNameLst>
                                      </p:cBhvr>
                                      <p:tavLst>
                                        <p:tav tm="0">
                                          <p:val>
                                            <p:fltVal val="0"/>
                                          </p:val>
                                        </p:tav>
                                        <p:tav tm="100000">
                                          <p:val>
                                            <p:strVal val="#ppt_w"/>
                                          </p:val>
                                        </p:tav>
                                      </p:tavLst>
                                    </p:anim>
                                    <p:anim calcmode="lin" valueType="num">
                                      <p:cBhvr>
                                        <p:cTn id="31" dur="1000" fill="hold"/>
                                        <p:tgtEl>
                                          <p:spTgt spid="3074"/>
                                        </p:tgtEl>
                                        <p:attrNameLst>
                                          <p:attrName>ppt_h</p:attrName>
                                        </p:attrNameLst>
                                      </p:cBhvr>
                                      <p:tavLst>
                                        <p:tav tm="0">
                                          <p:val>
                                            <p:fltVal val="0"/>
                                          </p:val>
                                        </p:tav>
                                        <p:tav tm="100000">
                                          <p:val>
                                            <p:strVal val="#ppt_h"/>
                                          </p:val>
                                        </p:tav>
                                      </p:tavLst>
                                    </p:anim>
                                    <p:anim calcmode="lin" valueType="num">
                                      <p:cBhvr>
                                        <p:cTn id="32" dur="1000" fill="hold"/>
                                        <p:tgtEl>
                                          <p:spTgt spid="3074"/>
                                        </p:tgtEl>
                                        <p:attrNameLst>
                                          <p:attrName>style.rotation</p:attrName>
                                        </p:attrNameLst>
                                      </p:cBhvr>
                                      <p:tavLst>
                                        <p:tav tm="0">
                                          <p:val>
                                            <p:fltVal val="90"/>
                                          </p:val>
                                        </p:tav>
                                        <p:tav tm="100000">
                                          <p:val>
                                            <p:fltVal val="0"/>
                                          </p:val>
                                        </p:tav>
                                      </p:tavLst>
                                    </p:anim>
                                    <p:animEffect transition="in" filter="fade">
                                      <p:cBhvr>
                                        <p:cTn id="3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err="1" smtClean="0">
                <a:solidFill>
                  <a:schemeClr val="accent1">
                    <a:satMod val="150000"/>
                  </a:schemeClr>
                </a:solidFill>
              </a:rPr>
              <a:t>TranSantiago</a:t>
            </a:r>
            <a:r>
              <a:rPr lang="en-US" dirty="0" smtClean="0">
                <a:solidFill>
                  <a:schemeClr val="accent1">
                    <a:satMod val="150000"/>
                  </a:schemeClr>
                </a:solidFill>
              </a:rPr>
              <a:t>	</a:t>
            </a:r>
            <a:endParaRPr lang="en-US" dirty="0">
              <a:solidFill>
                <a:schemeClr val="accent1">
                  <a:satMod val="150000"/>
                </a:schemeClr>
              </a:solidFill>
            </a:endParaRPr>
          </a:p>
        </p:txBody>
      </p:sp>
      <p:sp>
        <p:nvSpPr>
          <p:cNvPr id="47107" name="Content Placeholder 2"/>
          <p:cNvSpPr>
            <a:spLocks noGrp="1"/>
          </p:cNvSpPr>
          <p:nvPr>
            <p:ph idx="1"/>
          </p:nvPr>
        </p:nvSpPr>
        <p:spPr/>
        <p:txBody>
          <a:bodyPr/>
          <a:lstStyle/>
          <a:p>
            <a:pPr eaLnBrk="1" hangingPunct="1">
              <a:buFont typeface="Wingdings 2" pitchFamily="18" charset="2"/>
              <a:buNone/>
            </a:pPr>
            <a:endParaRPr lang="en-US" dirty="0" smtClean="0"/>
          </a:p>
        </p:txBody>
      </p:sp>
      <p:pic>
        <p:nvPicPr>
          <p:cNvPr id="99330" name="Picture 2" descr="http://www.cgtmosicam.cl/fotos/transantiago2.bmp"/>
          <p:cNvPicPr>
            <a:picLocks noChangeAspect="1" noChangeArrowheads="1"/>
          </p:cNvPicPr>
          <p:nvPr/>
        </p:nvPicPr>
        <p:blipFill>
          <a:blip r:embed="rId3" cstate="print"/>
          <a:srcRect/>
          <a:stretch>
            <a:fillRect/>
          </a:stretch>
        </p:blipFill>
        <p:spPr bwMode="auto">
          <a:xfrm>
            <a:off x="4191000" y="3505200"/>
            <a:ext cx="4705350" cy="3095625"/>
          </a:xfrm>
          <a:prstGeom prst="rect">
            <a:avLst/>
          </a:prstGeom>
          <a:noFill/>
          <a:ln w="9525">
            <a:noFill/>
            <a:miter lim="800000"/>
            <a:headEnd/>
            <a:tailEnd/>
          </a:ln>
        </p:spPr>
      </p:pic>
      <p:pic>
        <p:nvPicPr>
          <p:cNvPr id="99332" name="Picture 4" descr="http://www.grita.cl/numero004/transantiago1.jpg"/>
          <p:cNvPicPr>
            <a:picLocks noChangeAspect="1" noChangeArrowheads="1"/>
          </p:cNvPicPr>
          <p:nvPr/>
        </p:nvPicPr>
        <p:blipFill>
          <a:blip r:embed="rId4" cstate="print"/>
          <a:srcRect/>
          <a:stretch>
            <a:fillRect/>
          </a:stretch>
        </p:blipFill>
        <p:spPr bwMode="auto">
          <a:xfrm>
            <a:off x="76200" y="1600200"/>
            <a:ext cx="4953000" cy="2619375"/>
          </a:xfrm>
          <a:prstGeom prst="rect">
            <a:avLst/>
          </a:prstGeom>
          <a:noFill/>
          <a:ln w="9525">
            <a:noFill/>
            <a:miter lim="800000"/>
            <a:headEnd/>
            <a:tailEnd/>
          </a:ln>
        </p:spPr>
      </p:pic>
      <p:pic>
        <p:nvPicPr>
          <p:cNvPr id="99334" name="Picture 6" descr="http://www.anarkismo.net/attachments/mar2007/transantiago_bus1.jpg"/>
          <p:cNvPicPr>
            <a:picLocks noChangeAspect="1" noChangeArrowheads="1"/>
          </p:cNvPicPr>
          <p:nvPr/>
        </p:nvPicPr>
        <p:blipFill>
          <a:blip r:embed="rId5" cstate="print"/>
          <a:srcRect/>
          <a:stretch>
            <a:fillRect/>
          </a:stretch>
        </p:blipFill>
        <p:spPr bwMode="auto">
          <a:xfrm>
            <a:off x="304800" y="3124200"/>
            <a:ext cx="4876800" cy="3524250"/>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2057400" y="1524000"/>
            <a:ext cx="5715000" cy="45720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blinds(horizontal)">
                                      <p:cBhvr>
                                        <p:cTn id="7" dur="500"/>
                                        <p:tgtEl>
                                          <p:spTgt spid="993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9330"/>
                                        </p:tgtEl>
                                        <p:attrNameLst>
                                          <p:attrName>style.visibility</p:attrName>
                                        </p:attrNameLst>
                                      </p:cBhvr>
                                      <p:to>
                                        <p:strVal val="visible"/>
                                      </p:to>
                                    </p:set>
                                    <p:animEffect transition="in" filter="blinds(horizontal)">
                                      <p:cBhvr>
                                        <p:cTn id="12" dur="500"/>
                                        <p:tgtEl>
                                          <p:spTgt spid="993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animEffect transition="in" filter="blinds(horizontal)">
                                      <p:cBhvr>
                                        <p:cTn id="17" dur="500"/>
                                        <p:tgtEl>
                                          <p:spTgt spid="9933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heckerboard(across)">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Failures</a:t>
            </a:r>
            <a:endParaRPr lang="en-US" dirty="0"/>
          </a:p>
        </p:txBody>
      </p:sp>
      <p:sp>
        <p:nvSpPr>
          <p:cNvPr id="3" name="Content Placeholder 2"/>
          <p:cNvSpPr>
            <a:spLocks noGrp="1"/>
          </p:cNvSpPr>
          <p:nvPr>
            <p:ph idx="1"/>
          </p:nvPr>
        </p:nvSpPr>
        <p:spPr>
          <a:xfrm>
            <a:off x="838200" y="1143000"/>
            <a:ext cx="7772400" cy="4908550"/>
          </a:xfrm>
        </p:spPr>
        <p:txBody>
          <a:bodyPr/>
          <a:lstStyle/>
          <a:p>
            <a:r>
              <a:rPr lang="en-US" dirty="0" smtClean="0"/>
              <a:t>Public Goods</a:t>
            </a:r>
          </a:p>
          <a:p>
            <a:r>
              <a:rPr lang="en-US" dirty="0" smtClean="0"/>
              <a:t>Externalities</a:t>
            </a:r>
          </a:p>
          <a:p>
            <a:r>
              <a:rPr lang="en-US" dirty="0" smtClean="0"/>
              <a:t>Asymmetric Information</a:t>
            </a:r>
          </a:p>
          <a:p>
            <a:r>
              <a:rPr lang="en-US" dirty="0" smtClean="0"/>
              <a:t>Natural Monopoly (Utilities</a:t>
            </a:r>
            <a:r>
              <a:rPr lang="en-US" dirty="0" smtClean="0"/>
              <a:t>)</a:t>
            </a:r>
          </a:p>
          <a:p>
            <a:r>
              <a:rPr lang="en-US" dirty="0" smtClean="0"/>
              <a:t>(Equity Problems)</a:t>
            </a:r>
            <a:endParaRPr lang="en-US" dirty="0" smtClean="0"/>
          </a:p>
          <a:p>
            <a:r>
              <a:rPr lang="en-US" dirty="0" smtClean="0"/>
              <a:t>Misspecification of property rights</a:t>
            </a:r>
          </a:p>
          <a:p>
            <a:r>
              <a:rPr lang="en-US" dirty="0" smtClean="0"/>
              <a:t>Failure to enforce property rights</a:t>
            </a:r>
          </a:p>
          <a:p>
            <a:pPr>
              <a:buNone/>
            </a:pPr>
            <a:r>
              <a:rPr lang="en-US" dirty="0" smtClean="0">
                <a:solidFill>
                  <a:srgbClr val="FF0000"/>
                </a:solidFill>
              </a:rPr>
              <a:t>In </a:t>
            </a:r>
            <a:r>
              <a:rPr lang="en-US" dirty="0" smtClean="0">
                <a:solidFill>
                  <a:srgbClr val="FF0000"/>
                </a:solidFill>
              </a:rPr>
              <a:t>this context, why are buses a “government function”?  Which market failure requires government provision?</a:t>
            </a:r>
          </a:p>
          <a:p>
            <a:endParaRPr lang="en-US" dirty="0"/>
          </a:p>
        </p:txBody>
      </p:sp>
      <p:cxnSp>
        <p:nvCxnSpPr>
          <p:cNvPr id="5" name="Straight Connector 4"/>
          <p:cNvCxnSpPr/>
          <p:nvPr/>
        </p:nvCxnSpPr>
        <p:spPr>
          <a:xfrm>
            <a:off x="1143000" y="3962400"/>
            <a:ext cx="5257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ipe(down)">
                                      <p:cBhvr>
                                        <p:cTn id="13" dur="580">
                                          <p:stCondLst>
                                            <p:cond delay="0"/>
                                          </p:stCondLst>
                                        </p:cTn>
                                        <p:tgtEl>
                                          <p:spTgt spid="3">
                                            <p:txEl>
                                              <p:pRg st="7" end="7"/>
                                            </p:txEl>
                                          </p:spTgt>
                                        </p:tgtEl>
                                      </p:cBhvr>
                                    </p:animEffect>
                                    <p:anim calcmode="lin" valueType="num">
                                      <p:cBhvr>
                                        <p:cTn id="1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7" end="7"/>
                                            </p:txEl>
                                          </p:spTgt>
                                        </p:tgtEl>
                                      </p:cBhvr>
                                      <p:to x="100000" y="60000"/>
                                    </p:animScale>
                                    <p:animScale>
                                      <p:cBhvr>
                                        <p:cTn id="20" dur="166" decel="50000">
                                          <p:stCondLst>
                                            <p:cond delay="676"/>
                                          </p:stCondLst>
                                        </p:cTn>
                                        <p:tgtEl>
                                          <p:spTgt spid="3">
                                            <p:txEl>
                                              <p:pRg st="7" end="7"/>
                                            </p:txEl>
                                          </p:spTgt>
                                        </p:tgtEl>
                                      </p:cBhvr>
                                      <p:to x="100000" y="100000"/>
                                    </p:animScale>
                                    <p:animScale>
                                      <p:cBhvr>
                                        <p:cTn id="21" dur="26">
                                          <p:stCondLst>
                                            <p:cond delay="1312"/>
                                          </p:stCondLst>
                                        </p:cTn>
                                        <p:tgtEl>
                                          <p:spTgt spid="3">
                                            <p:txEl>
                                              <p:pRg st="7" end="7"/>
                                            </p:txEl>
                                          </p:spTgt>
                                        </p:tgtEl>
                                      </p:cBhvr>
                                      <p:to x="100000" y="80000"/>
                                    </p:animScale>
                                    <p:animScale>
                                      <p:cBhvr>
                                        <p:cTn id="22" dur="166" decel="50000">
                                          <p:stCondLst>
                                            <p:cond delay="1338"/>
                                          </p:stCondLst>
                                        </p:cTn>
                                        <p:tgtEl>
                                          <p:spTgt spid="3">
                                            <p:txEl>
                                              <p:pRg st="7" end="7"/>
                                            </p:txEl>
                                          </p:spTgt>
                                        </p:tgtEl>
                                      </p:cBhvr>
                                      <p:to x="100000" y="100000"/>
                                    </p:animScale>
                                    <p:animScale>
                                      <p:cBhvr>
                                        <p:cTn id="23" dur="26">
                                          <p:stCondLst>
                                            <p:cond delay="1642"/>
                                          </p:stCondLst>
                                        </p:cTn>
                                        <p:tgtEl>
                                          <p:spTgt spid="3">
                                            <p:txEl>
                                              <p:pRg st="7" end="7"/>
                                            </p:txEl>
                                          </p:spTgt>
                                        </p:tgtEl>
                                      </p:cBhvr>
                                      <p:to x="100000" y="90000"/>
                                    </p:animScale>
                                    <p:animScale>
                                      <p:cBhvr>
                                        <p:cTn id="24" dur="166" decel="50000">
                                          <p:stCondLst>
                                            <p:cond delay="1668"/>
                                          </p:stCondLst>
                                        </p:cTn>
                                        <p:tgtEl>
                                          <p:spTgt spid="3">
                                            <p:txEl>
                                              <p:pRg st="7" end="7"/>
                                            </p:txEl>
                                          </p:spTgt>
                                        </p:tgtEl>
                                      </p:cBhvr>
                                      <p:to x="100000" y="100000"/>
                                    </p:animScale>
                                    <p:animScale>
                                      <p:cBhvr>
                                        <p:cTn id="25" dur="26">
                                          <p:stCondLst>
                                            <p:cond delay="1808"/>
                                          </p:stCondLst>
                                        </p:cTn>
                                        <p:tgtEl>
                                          <p:spTgt spid="3">
                                            <p:txEl>
                                              <p:pRg st="7" end="7"/>
                                            </p:txEl>
                                          </p:spTgt>
                                        </p:tgtEl>
                                      </p:cBhvr>
                                      <p:to x="100000" y="95000"/>
                                    </p:animScale>
                                    <p:animScale>
                                      <p:cBhvr>
                                        <p:cTn id="26" dur="166" decel="50000">
                                          <p:stCondLst>
                                            <p:cond delay="1834"/>
                                          </p:stCondLst>
                                        </p:cTn>
                                        <p:tgtEl>
                                          <p:spTgt spid="3">
                                            <p:txEl>
                                              <p:pRg st="7" end="7"/>
                                            </p:txEl>
                                          </p:spTgt>
                                        </p:tgtEl>
                                      </p:cBhvr>
                                      <p:to x="100000" y="100000"/>
                                    </p:animScale>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Santiago Time Line</a:t>
            </a:r>
            <a:endParaRPr lang="en-US" dirty="0"/>
          </a:p>
        </p:txBody>
      </p:sp>
      <p:sp>
        <p:nvSpPr>
          <p:cNvPr id="3" name="Content Placeholder 2"/>
          <p:cNvSpPr>
            <a:spLocks noGrp="1"/>
          </p:cNvSpPr>
          <p:nvPr>
            <p:ph idx="1"/>
          </p:nvPr>
        </p:nvSpPr>
        <p:spPr>
          <a:xfrm>
            <a:off x="457200" y="1784350"/>
            <a:ext cx="8534400" cy="4572000"/>
          </a:xfrm>
        </p:spPr>
        <p:txBody>
          <a:bodyPr/>
          <a:lstStyle/>
          <a:p>
            <a:pPr>
              <a:buNone/>
            </a:pPr>
            <a:r>
              <a:rPr lang="en-US" dirty="0" smtClean="0"/>
              <a:t>1973	</a:t>
            </a:r>
            <a:r>
              <a:rPr lang="en-US" dirty="0" smtClean="0"/>
              <a:t>(US-assisted, or at least approved) </a:t>
            </a:r>
            <a:r>
              <a:rPr lang="en-US" dirty="0" smtClean="0"/>
              <a:t>military coup, assassination of President Salvador Allende </a:t>
            </a:r>
          </a:p>
          <a:p>
            <a:pPr>
              <a:buNone/>
            </a:pPr>
            <a:r>
              <a:rPr lang="en-US" dirty="0" smtClean="0"/>
              <a:t>1975	Metro opened </a:t>
            </a:r>
          </a:p>
          <a:p>
            <a:pPr marL="582613" indent="-514350">
              <a:buNone/>
            </a:pPr>
            <a:r>
              <a:rPr lang="en-US" dirty="0" smtClean="0"/>
              <a:t>2000	More than 1,000 bus “companies” with more than 7,000 buses.  Operated competing routes, different levels of service and fare structures.  Pollution is severe, because of temperature inversion in </a:t>
            </a:r>
            <a:r>
              <a:rPr lang="en-US" dirty="0" smtClean="0"/>
              <a:t>valleys (Similar to Denver)</a:t>
            </a:r>
            <a:endParaRPr lang="en-US" dirty="0" smtClean="0"/>
          </a:p>
          <a:p>
            <a:pPr marL="582613" indent="-514350">
              <a:buNone/>
            </a:pPr>
            <a:r>
              <a:rPr lang="en-US" dirty="0" smtClean="0"/>
              <a:t>February 10, 2007:  </a:t>
            </a:r>
            <a:r>
              <a:rPr lang="en-US" dirty="0" err="1" smtClean="0"/>
              <a:t>Transantiago</a:t>
            </a:r>
            <a:r>
              <a:rPr lang="en-US" dirty="0" smtClean="0"/>
              <a:t>!  Private buses outlawed.  You can’t hide…your publicize</a:t>
            </a:r>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
            <a:ext cx="7772400" cy="1295400"/>
          </a:xfrm>
        </p:spPr>
        <p:txBody>
          <a:bodyPr/>
          <a:lstStyle/>
          <a:p>
            <a:r>
              <a:rPr lang="en-US" dirty="0" smtClean="0"/>
              <a:t>City Fix Interview (3/2010):  Planners’ Attitude…</a:t>
            </a:r>
            <a:br>
              <a:rPr lang="en-US" dirty="0" smtClean="0"/>
            </a:br>
            <a:endParaRPr lang="en-US" dirty="0"/>
          </a:p>
        </p:txBody>
      </p:sp>
      <p:sp>
        <p:nvSpPr>
          <p:cNvPr id="3" name="Content Placeholder 2"/>
          <p:cNvSpPr>
            <a:spLocks noGrp="1"/>
          </p:cNvSpPr>
          <p:nvPr>
            <p:ph idx="1"/>
          </p:nvPr>
        </p:nvSpPr>
        <p:spPr>
          <a:xfrm>
            <a:off x="304800" y="1447800"/>
            <a:ext cx="8610600" cy="4908550"/>
          </a:xfrm>
        </p:spPr>
        <p:txBody>
          <a:bodyPr/>
          <a:lstStyle/>
          <a:p>
            <a:r>
              <a:rPr lang="en-US" b="1" i="1" dirty="0" smtClean="0"/>
              <a:t>TCF: </a:t>
            </a:r>
            <a:r>
              <a:rPr lang="en-US" b="1" dirty="0" smtClean="0"/>
              <a:t>Why did officials make the decision to open </a:t>
            </a:r>
            <a:r>
              <a:rPr lang="en-US" b="1" dirty="0" err="1" smtClean="0"/>
              <a:t>Transantiago</a:t>
            </a:r>
            <a:r>
              <a:rPr lang="en-US" b="1" dirty="0" smtClean="0"/>
              <a:t> without any bus lanes? </a:t>
            </a:r>
            <a:endParaRPr lang="en-US" dirty="0" smtClean="0"/>
          </a:p>
          <a:p>
            <a:r>
              <a:rPr lang="en-US" b="1" i="1" dirty="0" smtClean="0"/>
              <a:t>JCM: </a:t>
            </a:r>
            <a:r>
              <a:rPr lang="en-US" dirty="0" smtClean="0"/>
              <a:t>…There was a perception that the main goal of the system was not to save time, but to reduce accidents, prevent drivers from competing for passengers, and reduce noise and pollution. </a:t>
            </a:r>
            <a:r>
              <a:rPr lang="en-US" i="1" dirty="0" smtClean="0">
                <a:solidFill>
                  <a:srgbClr val="FF0000"/>
                </a:solidFill>
              </a:rPr>
              <a:t>All these objectives were met from the beginning. But the system was performing so badly that the users could not appreciate these benefits in the face of the poor service they were experiencing.</a:t>
            </a:r>
          </a:p>
          <a:p>
            <a:pPr>
              <a:buNone/>
            </a:pPr>
            <a:r>
              <a:rPr lang="en-US" dirty="0" smtClean="0">
                <a:hlinkClick r:id="rId2"/>
              </a:rPr>
              <a:t>(Juan Carlos </a:t>
            </a:r>
            <a:r>
              <a:rPr lang="en-US" dirty="0" err="1" smtClean="0">
                <a:hlinkClick r:id="rId2"/>
              </a:rPr>
              <a:t>Muñoz</a:t>
            </a:r>
            <a:r>
              <a:rPr lang="en-US" dirty="0" smtClean="0">
                <a:hlinkClick r:id="rId2"/>
              </a:rPr>
              <a:t>, PUC Planning/Transport)</a:t>
            </a:r>
            <a:endParaRPr lang="en-US" dirty="0" smtClean="0"/>
          </a:p>
          <a:p>
            <a:endParaRPr lang="en-US" dirty="0"/>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 perception “not to save time…”</a:t>
            </a:r>
            <a:endParaRPr lang="en-US" dirty="0"/>
          </a:p>
        </p:txBody>
      </p:sp>
      <p:sp>
        <p:nvSpPr>
          <p:cNvPr id="3" name="Content Placeholder 2"/>
          <p:cNvSpPr>
            <a:spLocks noGrp="1"/>
          </p:cNvSpPr>
          <p:nvPr>
            <p:ph idx="1"/>
          </p:nvPr>
        </p:nvSpPr>
        <p:spPr/>
        <p:txBody>
          <a:bodyPr/>
          <a:lstStyle/>
          <a:p>
            <a:r>
              <a:rPr lang="en-US" dirty="0" smtClean="0"/>
              <a:t>Because average commute times went from 40 minutes to an hour and 40 minutes, with variance of an hour?</a:t>
            </a:r>
          </a:p>
          <a:p>
            <a:r>
              <a:rPr lang="en-US" dirty="0" smtClean="0"/>
              <a:t>Because at peak times you might wait for 2 hours, at busy stops?</a:t>
            </a:r>
          </a:p>
          <a:p>
            <a:r>
              <a:rPr lang="en-US" dirty="0" smtClean="0"/>
              <a:t>Because in many cases the buses did not stop, even if they were only half full?</a:t>
            </a:r>
          </a:p>
          <a:p>
            <a:r>
              <a:rPr lang="en-US" dirty="0" smtClean="0"/>
              <a:t>What fresh hell is this?</a:t>
            </a: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February 10, 2007</a:t>
            </a:r>
          </a:p>
          <a:p>
            <a:pPr>
              <a:buNone/>
            </a:pPr>
            <a:r>
              <a:rPr lang="en-US" dirty="0" smtClean="0"/>
              <a:t>8,000 buses were replace by 4,500 buses</a:t>
            </a:r>
          </a:p>
          <a:p>
            <a:pPr>
              <a:buNone/>
            </a:pPr>
            <a:r>
              <a:rPr lang="en-US" dirty="0" smtClean="0"/>
              <a:t>Announcements made on television, but no one knew how it would work</a:t>
            </a:r>
          </a:p>
          <a:p>
            <a:pPr>
              <a:buNone/>
            </a:pPr>
            <a:r>
              <a:rPr lang="en-US" dirty="0" smtClean="0"/>
              <a:t>Fare system not clear, drivers not trained to make change</a:t>
            </a:r>
          </a:p>
          <a:p>
            <a:pPr>
              <a:buNone/>
            </a:pPr>
            <a:r>
              <a:rPr lang="en-US" dirty="0" smtClean="0"/>
              <a:t>Huge numbers of people drove cars</a:t>
            </a:r>
          </a:p>
          <a:p>
            <a:pPr>
              <a:buNone/>
            </a:pPr>
            <a:r>
              <a:rPr lang="en-US" dirty="0" smtClean="0"/>
              <a:t>Metro ridership went up more than 50%, forcing waits of 20 minutes or more</a:t>
            </a:r>
          </a:p>
          <a:p>
            <a:pPr>
              <a:buNone/>
            </a:pPr>
            <a:endParaRPr lang="en-US" dirty="0" smtClean="0"/>
          </a:p>
          <a:p>
            <a:pPr>
              <a:buNone/>
            </a:pPr>
            <a:endParaRPr lang="en-US" dirty="0" smtClean="0"/>
          </a:p>
        </p:txBody>
      </p:sp>
      <p:sp>
        <p:nvSpPr>
          <p:cNvPr id="2" name="Title 1"/>
          <p:cNvSpPr>
            <a:spLocks noGrp="1"/>
          </p:cNvSpPr>
          <p:nvPr>
            <p:ph type="title"/>
          </p:nvPr>
        </p:nvSpPr>
        <p:spPr/>
        <p:txBody>
          <a:bodyPr/>
          <a:lstStyle/>
          <a:p>
            <a:r>
              <a:rPr lang="en-US" dirty="0" smtClean="0"/>
              <a:t>When the Great Day Came</a:t>
            </a:r>
            <a:endParaRPr lang="en-US" dirty="0"/>
          </a:p>
        </p:txBody>
      </p:sp>
      <p:pic>
        <p:nvPicPr>
          <p:cNvPr id="4" name="Picture 6" descr="http://www.anarkismo.net/attachments/mar2007/transantiago_bus1.jpg"/>
          <p:cNvPicPr>
            <a:picLocks noChangeAspect="1" noChangeArrowheads="1"/>
          </p:cNvPicPr>
          <p:nvPr/>
        </p:nvPicPr>
        <p:blipFill>
          <a:blip r:embed="rId2" cstate="print"/>
          <a:srcRect/>
          <a:stretch>
            <a:fillRect/>
          </a:stretch>
        </p:blipFill>
        <p:spPr bwMode="auto">
          <a:xfrm>
            <a:off x="3962400" y="1219200"/>
            <a:ext cx="4876800" cy="3524250"/>
          </a:xfrm>
          <a:prstGeom prst="rect">
            <a:avLst/>
          </a:prstGeom>
          <a:noFill/>
          <a:ln w="9525">
            <a:noFill/>
            <a:miter lim="800000"/>
            <a:headEnd/>
            <a:tailEnd/>
          </a:ln>
        </p:spPr>
      </p:pic>
      <p:pic>
        <p:nvPicPr>
          <p:cNvPr id="5" name="Picture 2" descr="http://www.cgtmosicam.cl/fotos/transantiago2.bmp"/>
          <p:cNvPicPr>
            <a:picLocks noChangeAspect="1" noChangeArrowheads="1"/>
          </p:cNvPicPr>
          <p:nvPr/>
        </p:nvPicPr>
        <p:blipFill>
          <a:blip r:embed="rId3" cstate="print"/>
          <a:srcRect/>
          <a:stretch>
            <a:fillRect/>
          </a:stretch>
        </p:blipFill>
        <p:spPr bwMode="auto">
          <a:xfrm>
            <a:off x="0" y="2971800"/>
            <a:ext cx="5467350" cy="36576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609600" y="2200274"/>
            <a:ext cx="7848600" cy="420052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Went Wrong?</a:t>
            </a:r>
            <a:endParaRPr lang="en-US" dirty="0"/>
          </a:p>
        </p:txBody>
      </p:sp>
      <p:sp>
        <p:nvSpPr>
          <p:cNvPr id="3" name="Content Placeholder 2"/>
          <p:cNvSpPr>
            <a:spLocks noGrp="1"/>
          </p:cNvSpPr>
          <p:nvPr>
            <p:ph idx="1"/>
          </p:nvPr>
        </p:nvSpPr>
        <p:spPr>
          <a:xfrm>
            <a:off x="457200" y="1600200"/>
            <a:ext cx="7467600" cy="5257800"/>
          </a:xfrm>
        </p:spPr>
        <p:txBody>
          <a:bodyPr/>
          <a:lstStyle/>
          <a:p>
            <a:pPr>
              <a:buNone/>
            </a:pPr>
            <a:r>
              <a:rPr lang="en-US" dirty="0" smtClean="0"/>
              <a:t>Remember, the problems had been greed, pollution, and danger.  Solution was to make it public.</a:t>
            </a:r>
          </a:p>
          <a:p>
            <a:pPr>
              <a:buNone/>
            </a:pPr>
            <a:r>
              <a:rPr lang="en-US" dirty="0" smtClean="0"/>
              <a:t>Routes</a:t>
            </a:r>
          </a:p>
          <a:p>
            <a:pPr>
              <a:buNone/>
            </a:pPr>
            <a:r>
              <a:rPr lang="en-US" dirty="0" smtClean="0"/>
              <a:t>Incentives/Greed</a:t>
            </a:r>
          </a:p>
          <a:p>
            <a:pPr>
              <a:buNone/>
            </a:pPr>
            <a:r>
              <a:rPr lang="en-US" dirty="0" smtClean="0"/>
              <a:t>Profits</a:t>
            </a:r>
          </a:p>
          <a:p>
            <a:pPr>
              <a:buNone/>
            </a:pPr>
            <a:r>
              <a:rPr lang="en-US" dirty="0" smtClean="0"/>
              <a:t>Social Capital</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ox(i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Santiago Bus Route Systems</a:t>
            </a:r>
            <a:endParaRPr lang="en-US" dirty="0"/>
          </a:p>
        </p:txBody>
      </p:sp>
      <p:graphicFrame>
        <p:nvGraphicFramePr>
          <p:cNvPr id="4" name="Content Placeholder 3"/>
          <p:cNvGraphicFramePr>
            <a:graphicFrameLocks noGrp="1"/>
          </p:cNvGraphicFramePr>
          <p:nvPr>
            <p:ph idx="1"/>
          </p:nvPr>
        </p:nvGraphicFramePr>
        <p:xfrm>
          <a:off x="914400" y="1784350"/>
          <a:ext cx="7772400" cy="4311650"/>
        </p:xfrm>
        <a:graphic>
          <a:graphicData uri="http://schemas.openxmlformats.org/drawingml/2006/table">
            <a:tbl>
              <a:tblPr firstRow="1" bandRow="1">
                <a:tableStyleId>{5C22544A-7EE6-4342-B048-85BDC9FD1C3A}</a:tableStyleId>
              </a:tblPr>
              <a:tblGrid>
                <a:gridCol w="3886200"/>
                <a:gridCol w="3886200"/>
              </a:tblGrid>
              <a:tr h="4311650">
                <a:tc>
                  <a:txBody>
                    <a:bodyPr/>
                    <a:lstStyle/>
                    <a:p>
                      <a:r>
                        <a:rPr lang="en-US" dirty="0" smtClean="0"/>
                        <a:t>Old System:  Redundancies,</a:t>
                      </a:r>
                    </a:p>
                    <a:p>
                      <a:r>
                        <a:rPr lang="en-US" dirty="0" smtClean="0"/>
                        <a:t>Demand-driven</a:t>
                      </a:r>
                      <a:endParaRPr lang="en-US" dirty="0"/>
                    </a:p>
                  </a:txBody>
                  <a:tcPr/>
                </a:tc>
                <a:tc>
                  <a:txBody>
                    <a:bodyPr/>
                    <a:lstStyle/>
                    <a:p>
                      <a:r>
                        <a:rPr lang="en-US" dirty="0" smtClean="0"/>
                        <a:t>New System:  Planned,</a:t>
                      </a:r>
                    </a:p>
                    <a:p>
                      <a:r>
                        <a:rPr lang="en-US" dirty="0" smtClean="0"/>
                        <a:t>“Not to save time”</a:t>
                      </a:r>
                      <a:endParaRPr lang="en-US" dirty="0"/>
                    </a:p>
                  </a:txBody>
                  <a:tcPr/>
                </a:tc>
              </a:tr>
            </a:tbl>
          </a:graphicData>
        </a:graphic>
      </p:graphicFrame>
      <p:cxnSp>
        <p:nvCxnSpPr>
          <p:cNvPr id="9" name="Elbow Connector 8"/>
          <p:cNvCxnSpPr/>
          <p:nvPr/>
        </p:nvCxnSpPr>
        <p:spPr>
          <a:xfrm rot="5400000" flipH="1" flipV="1">
            <a:off x="1181100" y="3162300"/>
            <a:ext cx="2667000" cy="1828800"/>
          </a:xfrm>
          <a:prstGeom prst="bentConnector3">
            <a:avLst>
              <a:gd name="adj1" fmla="val 53967"/>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1143000" y="1981200"/>
            <a:ext cx="3429000" cy="3429000"/>
          </a:xfrm>
          <a:prstGeom prst="line">
            <a:avLst/>
          </a:prstGeom>
          <a:ln w="41275">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10200" y="2667000"/>
            <a:ext cx="2514600" cy="2438400"/>
          </a:xfrm>
          <a:prstGeom prst="line">
            <a:avLst/>
          </a:prstGeom>
          <a:ln w="41275">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219200" y="2514600"/>
            <a:ext cx="2209800" cy="1600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1524000" y="5181600"/>
            <a:ext cx="1295400" cy="3810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3962400" y="2514600"/>
            <a:ext cx="838200" cy="76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1981200" y="3657600"/>
            <a:ext cx="2590800" cy="1219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7277100" y="2019300"/>
            <a:ext cx="685800" cy="457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7886700" y="2171700"/>
            <a:ext cx="685800" cy="457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5105400" y="5486400"/>
            <a:ext cx="685800" cy="76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5372100" y="5219700"/>
            <a:ext cx="685800" cy="457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4838700" y="4457700"/>
            <a:ext cx="685800" cy="457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flipH="1" flipV="1">
            <a:off x="4953000" y="5181600"/>
            <a:ext cx="457200" cy="3048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562600" y="5029200"/>
            <a:ext cx="838200" cy="5334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7658100" y="3086100"/>
            <a:ext cx="838200" cy="3048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914400" y="5410200"/>
            <a:ext cx="685800" cy="2286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438400" y="4267200"/>
            <a:ext cx="2133600" cy="1600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2590800" y="3810000"/>
            <a:ext cx="2514600" cy="17526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6972300" y="3695700"/>
            <a:ext cx="685800" cy="457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H="1">
            <a:off x="5829300" y="3467100"/>
            <a:ext cx="685800" cy="457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524000" y="3886200"/>
            <a:ext cx="6324600" cy="1938992"/>
          </a:xfrm>
          <a:prstGeom prst="rect">
            <a:avLst/>
          </a:prstGeom>
          <a:solidFill>
            <a:schemeClr val="bg1"/>
          </a:solidFill>
        </p:spPr>
        <p:txBody>
          <a:bodyPr wrap="square" rtlCol="0">
            <a:spAutoFit/>
          </a:bodyPr>
          <a:lstStyle/>
          <a:p>
            <a:pPr algn="ctr"/>
            <a:r>
              <a:rPr lang="en-US" sz="4000" dirty="0" smtClean="0">
                <a:solidFill>
                  <a:srgbClr val="FFFF00"/>
                </a:solidFill>
              </a:rPr>
              <a:t>“I used to take one bus to work, and now I have to take three”</a:t>
            </a:r>
            <a:endParaRPr lang="en-US" sz="4000" dirty="0">
              <a:solidFill>
                <a:srgbClr val="FFFF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remove"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870">
                                          <p:stCondLst>
                                            <p:cond delay="0"/>
                                          </p:stCondLst>
                                        </p:cTn>
                                        <p:tgtEl>
                                          <p:spTgt spid="57"/>
                                        </p:tgtEl>
                                      </p:cBhvr>
                                    </p:animEffect>
                                    <p:anim calcmode="lin" valueType="num">
                                      <p:cBhvr>
                                        <p:cTn id="8" dur="2733"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7"/>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7"/>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7"/>
                                        </p:tgtEl>
                                        <p:attrNameLst>
                                          <p:attrName>ppt_y</p:attrName>
                                        </p:attrNameLst>
                                      </p:cBhvr>
                                      <p:tavLst>
                                        <p:tav tm="0" fmla="#ppt_y-sin(pi*$)/81">
                                          <p:val>
                                            <p:fltVal val="0"/>
                                          </p:val>
                                        </p:tav>
                                        <p:tav tm="100000">
                                          <p:val>
                                            <p:fltVal val="1"/>
                                          </p:val>
                                        </p:tav>
                                      </p:tavLst>
                                    </p:anim>
                                    <p:animScale>
                                      <p:cBhvr>
                                        <p:cTn id="13" dur="39">
                                          <p:stCondLst>
                                            <p:cond delay="975"/>
                                          </p:stCondLst>
                                        </p:cTn>
                                        <p:tgtEl>
                                          <p:spTgt spid="57"/>
                                        </p:tgtEl>
                                      </p:cBhvr>
                                      <p:to x="100000" y="60000"/>
                                    </p:animScale>
                                    <p:animScale>
                                      <p:cBhvr>
                                        <p:cTn id="14" dur="249" decel="50000">
                                          <p:stCondLst>
                                            <p:cond delay="1014"/>
                                          </p:stCondLst>
                                        </p:cTn>
                                        <p:tgtEl>
                                          <p:spTgt spid="57"/>
                                        </p:tgtEl>
                                      </p:cBhvr>
                                      <p:to x="100000" y="100000"/>
                                    </p:animScale>
                                    <p:animScale>
                                      <p:cBhvr>
                                        <p:cTn id="15" dur="39">
                                          <p:stCondLst>
                                            <p:cond delay="1968"/>
                                          </p:stCondLst>
                                        </p:cTn>
                                        <p:tgtEl>
                                          <p:spTgt spid="57"/>
                                        </p:tgtEl>
                                      </p:cBhvr>
                                      <p:to x="100000" y="80000"/>
                                    </p:animScale>
                                    <p:animScale>
                                      <p:cBhvr>
                                        <p:cTn id="16" dur="249" decel="50000">
                                          <p:stCondLst>
                                            <p:cond delay="2007"/>
                                          </p:stCondLst>
                                        </p:cTn>
                                        <p:tgtEl>
                                          <p:spTgt spid="57"/>
                                        </p:tgtEl>
                                      </p:cBhvr>
                                      <p:to x="100000" y="100000"/>
                                    </p:animScale>
                                    <p:animScale>
                                      <p:cBhvr>
                                        <p:cTn id="17" dur="39">
                                          <p:stCondLst>
                                            <p:cond delay="2463"/>
                                          </p:stCondLst>
                                        </p:cTn>
                                        <p:tgtEl>
                                          <p:spTgt spid="57"/>
                                        </p:tgtEl>
                                      </p:cBhvr>
                                      <p:to x="100000" y="90000"/>
                                    </p:animScale>
                                    <p:animScale>
                                      <p:cBhvr>
                                        <p:cTn id="18" dur="249" decel="50000">
                                          <p:stCondLst>
                                            <p:cond delay="2502"/>
                                          </p:stCondLst>
                                        </p:cTn>
                                        <p:tgtEl>
                                          <p:spTgt spid="57"/>
                                        </p:tgtEl>
                                      </p:cBhvr>
                                      <p:to x="100000" y="100000"/>
                                    </p:animScale>
                                    <p:animScale>
                                      <p:cBhvr>
                                        <p:cTn id="19" dur="39">
                                          <p:stCondLst>
                                            <p:cond delay="2712"/>
                                          </p:stCondLst>
                                        </p:cTn>
                                        <p:tgtEl>
                                          <p:spTgt spid="57"/>
                                        </p:tgtEl>
                                      </p:cBhvr>
                                      <p:to x="100000" y="95000"/>
                                    </p:animScale>
                                    <p:animScale>
                                      <p:cBhvr>
                                        <p:cTn id="20" dur="249" decel="50000">
                                          <p:stCondLst>
                                            <p:cond delay="2751"/>
                                          </p:stCondLst>
                                        </p:cTn>
                                        <p:tgtEl>
                                          <p:spTgt spid="5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Comparisons</a:t>
            </a:r>
            <a:endParaRPr lang="en-US" dirty="0"/>
          </a:p>
        </p:txBody>
      </p:sp>
      <p:graphicFrame>
        <p:nvGraphicFramePr>
          <p:cNvPr id="4" name="Content Placeholder 3"/>
          <p:cNvGraphicFramePr>
            <a:graphicFrameLocks noGrp="1"/>
          </p:cNvGraphicFramePr>
          <p:nvPr>
            <p:ph idx="1"/>
          </p:nvPr>
        </p:nvGraphicFramePr>
        <p:xfrm>
          <a:off x="914400" y="1784350"/>
          <a:ext cx="7772400" cy="4845050"/>
        </p:xfrm>
        <a:graphic>
          <a:graphicData uri="http://schemas.openxmlformats.org/drawingml/2006/table">
            <a:tbl>
              <a:tblPr firstRow="1" bandRow="1">
                <a:tableStyleId>{5C22544A-7EE6-4342-B048-85BDC9FD1C3A}</a:tableStyleId>
              </a:tblPr>
              <a:tblGrid>
                <a:gridCol w="3886200"/>
                <a:gridCol w="3886200"/>
              </a:tblGrid>
              <a:tr h="4845050">
                <a:tc>
                  <a:txBody>
                    <a:bodyPr/>
                    <a:lstStyle/>
                    <a:p>
                      <a:r>
                        <a:rPr lang="en-US" dirty="0" err="1" smtClean="0">
                          <a:solidFill>
                            <a:schemeClr val="bg1"/>
                          </a:solidFill>
                        </a:rPr>
                        <a:t>Transantiago</a:t>
                      </a:r>
                      <a:endParaRPr lang="en-US" dirty="0" smtClean="0">
                        <a:solidFill>
                          <a:schemeClr val="bg1"/>
                        </a:solidFill>
                      </a:endParaRPr>
                    </a:p>
                    <a:p>
                      <a:pPr marL="342900" indent="-342900">
                        <a:buAutoNum type="arabicPeriod"/>
                      </a:pPr>
                      <a:r>
                        <a:rPr lang="en-US" baseline="0" dirty="0" smtClean="0">
                          <a:solidFill>
                            <a:schemeClr val="bg1"/>
                          </a:solidFill>
                        </a:rPr>
                        <a:t>Standard road buses, few stops, crowded</a:t>
                      </a:r>
                    </a:p>
                    <a:p>
                      <a:pPr marL="342900" indent="-342900">
                        <a:buAutoNum type="arabicPeriod"/>
                      </a:pPr>
                      <a:r>
                        <a:rPr lang="en-US" baseline="0" dirty="0" smtClean="0">
                          <a:solidFill>
                            <a:schemeClr val="bg1"/>
                          </a:solidFill>
                        </a:rPr>
                        <a:t>Limited or broken </a:t>
                      </a:r>
                      <a:r>
                        <a:rPr lang="en-US" baseline="0" dirty="0" err="1" smtClean="0">
                          <a:solidFill>
                            <a:schemeClr val="bg1"/>
                          </a:solidFill>
                        </a:rPr>
                        <a:t>zona</a:t>
                      </a:r>
                      <a:r>
                        <a:rPr lang="en-US" baseline="0" dirty="0" smtClean="0">
                          <a:solidFill>
                            <a:schemeClr val="bg1"/>
                          </a:solidFill>
                        </a:rPr>
                        <a:t> </a:t>
                      </a:r>
                      <a:r>
                        <a:rPr lang="en-US" baseline="0" dirty="0" err="1" smtClean="0">
                          <a:solidFill>
                            <a:schemeClr val="bg1"/>
                          </a:solidFill>
                        </a:rPr>
                        <a:t>pagada</a:t>
                      </a:r>
                      <a:r>
                        <a:rPr lang="en-US" baseline="0" dirty="0" smtClean="0">
                          <a:solidFill>
                            <a:schemeClr val="bg1"/>
                          </a:solidFill>
                        </a:rPr>
                        <a:t>, loading is chaotic and often violent</a:t>
                      </a:r>
                    </a:p>
                    <a:p>
                      <a:pPr marL="342900" indent="-342900">
                        <a:buAutoNum type="arabicPeriod"/>
                      </a:pPr>
                      <a:r>
                        <a:rPr lang="en-US" baseline="0" dirty="0" smtClean="0">
                          <a:solidFill>
                            <a:schemeClr val="bg1"/>
                          </a:solidFill>
                        </a:rPr>
                        <a:t>Functions as “</a:t>
                      </a:r>
                      <a:r>
                        <a:rPr lang="en-US" baseline="0" dirty="0" err="1" smtClean="0">
                          <a:solidFill>
                            <a:schemeClr val="bg1"/>
                          </a:solidFill>
                        </a:rPr>
                        <a:t>alimentador</a:t>
                      </a:r>
                      <a:r>
                        <a:rPr lang="en-US" baseline="0" dirty="0" smtClean="0">
                          <a:solidFill>
                            <a:schemeClr val="bg1"/>
                          </a:solidFill>
                        </a:rPr>
                        <a:t>” system for Metro</a:t>
                      </a:r>
                    </a:p>
                    <a:p>
                      <a:pPr marL="342900" indent="-342900">
                        <a:buNone/>
                      </a:pPr>
                      <a:endParaRPr lang="en-US" baseline="0" dirty="0" smtClean="0">
                        <a:solidFill>
                          <a:schemeClr val="bg1"/>
                        </a:solidFill>
                      </a:endParaRPr>
                    </a:p>
                    <a:p>
                      <a:pPr marL="342900" indent="-342900">
                        <a:buAutoNum type="arabicPeriod" startAt="4"/>
                      </a:pPr>
                      <a:r>
                        <a:rPr lang="en-US" baseline="0" dirty="0" smtClean="0">
                          <a:solidFill>
                            <a:schemeClr val="bg1"/>
                          </a:solidFill>
                        </a:rPr>
                        <a:t>Metro system functions well, heavily used.  Problems are with bus system</a:t>
                      </a:r>
                    </a:p>
                    <a:p>
                      <a:pPr marL="342900" indent="-342900">
                        <a:buAutoNum type="arabicPeriod" startAt="4"/>
                      </a:pPr>
                      <a:r>
                        <a:rPr lang="en-US" baseline="0" dirty="0" smtClean="0">
                          <a:solidFill>
                            <a:schemeClr val="bg1"/>
                          </a:solidFill>
                        </a:rPr>
                        <a:t>2.3 million daily riders on Metro, with 0.8 million on </a:t>
                      </a:r>
                      <a:r>
                        <a:rPr lang="en-US" baseline="0" dirty="0" err="1" smtClean="0">
                          <a:solidFill>
                            <a:schemeClr val="bg1"/>
                          </a:solidFill>
                        </a:rPr>
                        <a:t>Transantiago</a:t>
                      </a:r>
                      <a:endParaRPr lang="en-US" baseline="0" dirty="0" smtClean="0">
                        <a:solidFill>
                          <a:schemeClr val="bg1"/>
                        </a:solidFill>
                      </a:endParaRPr>
                    </a:p>
                    <a:p>
                      <a:pPr marL="342900" indent="-342900">
                        <a:buAutoNum type="arabicPeriod" startAt="4"/>
                      </a:pPr>
                      <a:r>
                        <a:rPr lang="en-US" baseline="0" dirty="0" smtClean="0">
                          <a:solidFill>
                            <a:schemeClr val="bg1"/>
                          </a:solidFill>
                        </a:rPr>
                        <a:t>42% approval, up from 15% in 2008</a:t>
                      </a:r>
                    </a:p>
                    <a:p>
                      <a:pPr marL="342900" indent="-342900">
                        <a:buAutoNum type="arabicPeriod"/>
                      </a:pPr>
                      <a:endParaRPr lang="en-US" dirty="0">
                        <a:solidFill>
                          <a:schemeClr val="bg1"/>
                        </a:solidFill>
                      </a:endParaRPr>
                    </a:p>
                  </a:txBody>
                  <a:tcPr>
                    <a:solidFill>
                      <a:schemeClr val="tx1"/>
                    </a:solidFill>
                  </a:tcPr>
                </a:tc>
                <a:tc>
                  <a:txBody>
                    <a:bodyPr/>
                    <a:lstStyle/>
                    <a:p>
                      <a:r>
                        <a:rPr lang="en-US" dirty="0" err="1" smtClean="0">
                          <a:solidFill>
                            <a:schemeClr val="bg1"/>
                          </a:solidFill>
                        </a:rPr>
                        <a:t>Transmilenio</a:t>
                      </a:r>
                      <a:endParaRPr lang="en-US" dirty="0" smtClean="0">
                        <a:solidFill>
                          <a:schemeClr val="bg1"/>
                        </a:solidFill>
                      </a:endParaRPr>
                    </a:p>
                    <a:p>
                      <a:pPr marL="342900" indent="-342900">
                        <a:buAutoNum type="arabicPeriod"/>
                      </a:pPr>
                      <a:r>
                        <a:rPr lang="en-US" dirty="0" err="1" smtClean="0">
                          <a:solidFill>
                            <a:schemeClr val="bg1"/>
                          </a:solidFill>
                        </a:rPr>
                        <a:t>Troncal</a:t>
                      </a:r>
                      <a:r>
                        <a:rPr lang="en-US" dirty="0" smtClean="0">
                          <a:solidFill>
                            <a:schemeClr val="bg1"/>
                          </a:solidFill>
                        </a:rPr>
                        <a:t> system (center/median,</a:t>
                      </a:r>
                      <a:r>
                        <a:rPr lang="en-US" baseline="0" dirty="0" smtClean="0">
                          <a:solidFill>
                            <a:schemeClr val="bg1"/>
                          </a:solidFill>
                        </a:rPr>
                        <a:t> dedicated lanes)</a:t>
                      </a:r>
                    </a:p>
                    <a:p>
                      <a:pPr marL="342900" indent="-342900">
                        <a:buAutoNum type="arabicPeriod"/>
                      </a:pPr>
                      <a:r>
                        <a:rPr lang="en-US" baseline="0" dirty="0" smtClean="0">
                          <a:solidFill>
                            <a:schemeClr val="bg1"/>
                          </a:solidFill>
                        </a:rPr>
                        <a:t>Shaded, pleasant </a:t>
                      </a:r>
                      <a:r>
                        <a:rPr lang="en-US" baseline="0" dirty="0" err="1" smtClean="0">
                          <a:solidFill>
                            <a:schemeClr val="bg1"/>
                          </a:solidFill>
                        </a:rPr>
                        <a:t>zona</a:t>
                      </a:r>
                      <a:r>
                        <a:rPr lang="en-US" baseline="0" dirty="0" smtClean="0">
                          <a:solidFill>
                            <a:schemeClr val="bg1"/>
                          </a:solidFill>
                        </a:rPr>
                        <a:t> </a:t>
                      </a:r>
                      <a:r>
                        <a:rPr lang="en-US" baseline="0" dirty="0" err="1" smtClean="0">
                          <a:solidFill>
                            <a:schemeClr val="bg1"/>
                          </a:solidFill>
                        </a:rPr>
                        <a:t>pagada</a:t>
                      </a:r>
                      <a:r>
                        <a:rPr lang="en-US" baseline="0" dirty="0" smtClean="0">
                          <a:solidFill>
                            <a:schemeClr val="bg1"/>
                          </a:solidFill>
                        </a:rPr>
                        <a:t>, functions well, reduces loading time significantly</a:t>
                      </a:r>
                    </a:p>
                    <a:p>
                      <a:pPr marL="342900" indent="-342900">
                        <a:buAutoNum type="arabicPeriod"/>
                      </a:pPr>
                      <a:r>
                        <a:rPr lang="en-US" baseline="0" dirty="0" smtClean="0">
                          <a:solidFill>
                            <a:schemeClr val="bg1"/>
                          </a:solidFill>
                        </a:rPr>
                        <a:t>“Surface Subway,” or main BRT system for the city.  Red buses, </a:t>
                      </a:r>
                      <a:r>
                        <a:rPr lang="en-US" baseline="0" dirty="0" err="1" smtClean="0">
                          <a:solidFill>
                            <a:schemeClr val="bg1"/>
                          </a:solidFill>
                        </a:rPr>
                        <a:t>alimentadores</a:t>
                      </a:r>
                      <a:r>
                        <a:rPr lang="en-US" baseline="0" dirty="0" smtClean="0">
                          <a:solidFill>
                            <a:schemeClr val="bg1"/>
                          </a:solidFill>
                        </a:rPr>
                        <a:t> green (also free)</a:t>
                      </a:r>
                    </a:p>
                    <a:p>
                      <a:pPr marL="342900" indent="-342900">
                        <a:buAutoNum type="arabicPeriod"/>
                      </a:pPr>
                      <a:r>
                        <a:rPr lang="en-US" baseline="0" dirty="0" smtClean="0">
                          <a:solidFill>
                            <a:schemeClr val="bg1"/>
                          </a:solidFill>
                        </a:rPr>
                        <a:t>NOT COMPARABLE to </a:t>
                      </a:r>
                      <a:r>
                        <a:rPr lang="en-US" baseline="0" dirty="0" err="1" smtClean="0">
                          <a:solidFill>
                            <a:schemeClr val="bg1"/>
                          </a:solidFill>
                        </a:rPr>
                        <a:t>Transantiago</a:t>
                      </a:r>
                      <a:r>
                        <a:rPr lang="en-US" baseline="0" dirty="0" smtClean="0">
                          <a:solidFill>
                            <a:schemeClr val="bg1"/>
                          </a:solidFill>
                        </a:rPr>
                        <a:t>, should be compared instead to METRO!</a:t>
                      </a:r>
                    </a:p>
                    <a:p>
                      <a:pPr marL="342900" indent="-342900">
                        <a:buAutoNum type="arabicPeriod"/>
                      </a:pPr>
                      <a:r>
                        <a:rPr lang="en-US" baseline="0" dirty="0" smtClean="0">
                          <a:solidFill>
                            <a:schemeClr val="bg1"/>
                          </a:solidFill>
                        </a:rPr>
                        <a:t>Nearly 1.5 million daily riders</a:t>
                      </a:r>
                    </a:p>
                    <a:p>
                      <a:pPr marL="342900" indent="-342900">
                        <a:buNone/>
                      </a:pPr>
                      <a:endParaRPr lang="en-US" baseline="0" dirty="0" smtClean="0">
                        <a:solidFill>
                          <a:schemeClr val="bg1"/>
                        </a:solidFill>
                      </a:endParaRPr>
                    </a:p>
                    <a:p>
                      <a:pPr marL="342900" indent="-342900">
                        <a:buNone/>
                      </a:pPr>
                      <a:r>
                        <a:rPr lang="en-US" baseline="0" dirty="0" smtClean="0">
                          <a:solidFill>
                            <a:schemeClr val="bg1"/>
                          </a:solidFill>
                        </a:rPr>
                        <a:t>6.    75% approval rating among citizens of Bogotá</a:t>
                      </a:r>
                      <a:endParaRPr lang="en-US" dirty="0">
                        <a:solidFill>
                          <a:schemeClr val="bg1"/>
                        </a:solidFill>
                      </a:endParaRPr>
                    </a:p>
                  </a:txBody>
                  <a:tcPr>
                    <a:solidFill>
                      <a:schemeClr val="tx1"/>
                    </a:solidFill>
                  </a:tcPr>
                </a:tc>
              </a:tr>
            </a:tbl>
          </a:graphicData>
        </a:graphic>
      </p:graphicFrame>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would an ideal system look like? Public or Private</a:t>
            </a:r>
            <a:endParaRPr lang="en-US" dirty="0"/>
          </a:p>
        </p:txBody>
      </p:sp>
      <p:sp>
        <p:nvSpPr>
          <p:cNvPr id="3" name="Content Placeholder 2"/>
          <p:cNvSpPr>
            <a:spLocks noGrp="1"/>
          </p:cNvSpPr>
          <p:nvPr>
            <p:ph idx="1"/>
          </p:nvPr>
        </p:nvSpPr>
        <p:spPr/>
        <p:txBody>
          <a:bodyPr/>
          <a:lstStyle/>
          <a:p>
            <a:r>
              <a:rPr lang="en-US" dirty="0" smtClean="0"/>
              <a:t>Redundancy</a:t>
            </a:r>
          </a:p>
          <a:p>
            <a:r>
              <a:rPr lang="en-US" dirty="0" smtClean="0"/>
              <a:t>Different levels of service, at different costs</a:t>
            </a:r>
          </a:p>
          <a:p>
            <a:r>
              <a:rPr lang="en-US" dirty="0" smtClean="0"/>
              <a:t>Public enforcement of “curb rights”</a:t>
            </a:r>
          </a:p>
          <a:p>
            <a:r>
              <a:rPr lang="en-US" dirty="0" smtClean="0"/>
              <a:t>Public enforcement of emissions standards</a:t>
            </a:r>
            <a:endParaRPr lang="en-US" dirty="0"/>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609601"/>
          </a:xfrm>
        </p:spPr>
        <p:txBody>
          <a:bodyPr/>
          <a:lstStyle/>
          <a:p>
            <a:r>
              <a:rPr lang="en-US" dirty="0" smtClean="0"/>
              <a:t>Could a private system work?</a:t>
            </a:r>
            <a:endParaRPr lang="en-US" dirty="0"/>
          </a:p>
        </p:txBody>
      </p:sp>
      <p:sp>
        <p:nvSpPr>
          <p:cNvPr id="3" name="Content Placeholder 2"/>
          <p:cNvSpPr>
            <a:spLocks noGrp="1"/>
          </p:cNvSpPr>
          <p:nvPr>
            <p:ph idx="1"/>
          </p:nvPr>
        </p:nvSpPr>
        <p:spPr>
          <a:xfrm>
            <a:off x="609600" y="838200"/>
            <a:ext cx="8382000" cy="5518150"/>
          </a:xfrm>
        </p:spPr>
        <p:txBody>
          <a:bodyPr/>
          <a:lstStyle/>
          <a:p>
            <a:r>
              <a:rPr lang="en-US" dirty="0" smtClean="0"/>
              <a:t>Problem is to prevent “overfishing” of the commons, while ensuring adequate supply</a:t>
            </a:r>
          </a:p>
          <a:p>
            <a:r>
              <a:rPr lang="en-US" dirty="0" smtClean="0"/>
              <a:t>Public provision may be step too far in the direction of centralization, on the feeder lines.</a:t>
            </a:r>
          </a:p>
          <a:p>
            <a:r>
              <a:rPr lang="en-US" dirty="0" smtClean="0"/>
              <a:t>Main system, in both cases, works well (BRT in Bogotá, Metro in Santiago).  </a:t>
            </a:r>
          </a:p>
          <a:p>
            <a:r>
              <a:rPr lang="en-US" dirty="0" smtClean="0"/>
              <a:t>But that means you can’t compare </a:t>
            </a:r>
            <a:r>
              <a:rPr lang="en-US" dirty="0" err="1" smtClean="0"/>
              <a:t>Transmilenio</a:t>
            </a:r>
            <a:r>
              <a:rPr lang="en-US" dirty="0" smtClean="0"/>
              <a:t> to </a:t>
            </a:r>
            <a:r>
              <a:rPr lang="en-US" dirty="0" err="1" smtClean="0"/>
              <a:t>Transantiago</a:t>
            </a:r>
            <a:r>
              <a:rPr lang="en-US" dirty="0" smtClean="0"/>
              <a:t>, directly.</a:t>
            </a:r>
          </a:p>
          <a:p>
            <a:r>
              <a:rPr lang="en-US" dirty="0" smtClean="0"/>
              <a:t>Nonsense to think that “incentives matter” only in a  private system.  Fundamental insight of Public Choice is that people are people.</a:t>
            </a:r>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609601"/>
          </a:xfrm>
        </p:spPr>
        <p:txBody>
          <a:bodyPr/>
          <a:lstStyle/>
          <a:p>
            <a:r>
              <a:rPr lang="en-US" dirty="0" smtClean="0"/>
              <a:t>Could a private system work?</a:t>
            </a:r>
            <a:endParaRPr lang="en-US" dirty="0"/>
          </a:p>
        </p:txBody>
      </p:sp>
      <p:sp>
        <p:nvSpPr>
          <p:cNvPr id="3" name="Content Placeholder 2"/>
          <p:cNvSpPr>
            <a:spLocks noGrp="1"/>
          </p:cNvSpPr>
          <p:nvPr>
            <p:ph idx="1"/>
          </p:nvPr>
        </p:nvSpPr>
        <p:spPr>
          <a:xfrm>
            <a:off x="609600" y="838200"/>
            <a:ext cx="8382000" cy="5518150"/>
          </a:xfrm>
        </p:spPr>
        <p:txBody>
          <a:bodyPr/>
          <a:lstStyle/>
          <a:p>
            <a:r>
              <a:rPr lang="en-US" dirty="0" smtClean="0"/>
              <a:t>Problem is that public provision </a:t>
            </a:r>
            <a:r>
              <a:rPr lang="en-US" dirty="0" err="1" smtClean="0"/>
              <a:t>underprovides</a:t>
            </a:r>
            <a:r>
              <a:rPr lang="en-US" dirty="0" smtClean="0"/>
              <a:t> quantity, and does not provide optimal route service, on feeders (</a:t>
            </a:r>
            <a:r>
              <a:rPr lang="en-US" dirty="0" err="1" smtClean="0"/>
              <a:t>alimentadores</a:t>
            </a:r>
            <a:r>
              <a:rPr lang="en-US" dirty="0" smtClean="0"/>
              <a:t>).  </a:t>
            </a:r>
          </a:p>
          <a:p>
            <a:r>
              <a:rPr lang="en-US" dirty="0" smtClean="0"/>
              <a:t>Hayek:  Calculation debate, local knowledge, can’t know demand for non-existent routes.  Planners looking at </a:t>
            </a:r>
            <a:r>
              <a:rPr lang="en-US" i="1" dirty="0" smtClean="0"/>
              <a:t>map</a:t>
            </a:r>
            <a:r>
              <a:rPr lang="en-US" dirty="0" smtClean="0"/>
              <a:t>, private bus company looking at </a:t>
            </a:r>
            <a:r>
              <a:rPr lang="en-US" i="1" dirty="0" smtClean="0"/>
              <a:t>profits</a:t>
            </a:r>
            <a:r>
              <a:rPr lang="en-US" dirty="0" smtClean="0"/>
              <a:t>.</a:t>
            </a:r>
            <a:endParaRPr lang="en-US" dirty="0"/>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Goods…</a:t>
            </a:r>
            <a:endParaRPr lang="en-US" dirty="0"/>
          </a:p>
        </p:txBody>
      </p:sp>
      <p:sp>
        <p:nvSpPr>
          <p:cNvPr id="3" name="Content Placeholder 2"/>
          <p:cNvSpPr>
            <a:spLocks noGrp="1"/>
          </p:cNvSpPr>
          <p:nvPr>
            <p:ph idx="1"/>
          </p:nvPr>
        </p:nvSpPr>
        <p:spPr/>
        <p:txBody>
          <a:bodyPr/>
          <a:lstStyle/>
          <a:p>
            <a:r>
              <a:rPr lang="en-US" dirty="0" smtClean="0"/>
              <a:t>Zero marginal cost of production / non-rival consumption / no congestion</a:t>
            </a:r>
          </a:p>
          <a:p>
            <a:r>
              <a:rPr lang="en-US" dirty="0" smtClean="0"/>
              <a:t>Costly exclusion / expensive or impossible to prevent citizens from consuming benefits if the public good is produced</a:t>
            </a:r>
          </a:p>
          <a:p>
            <a:pPr>
              <a:buNone/>
            </a:pPr>
            <a:endParaRPr lang="en-US" dirty="0" smtClean="0"/>
          </a:p>
          <a:p>
            <a:pPr>
              <a:buNone/>
            </a:pPr>
            <a:r>
              <a:rPr lang="en-US" dirty="0" smtClean="0">
                <a:solidFill>
                  <a:srgbClr val="FF0000"/>
                </a:solidFill>
              </a:rPr>
              <a:t>Buses are clearly NOT public goods, since they fail on both counts</a:t>
            </a:r>
            <a:endParaRPr lang="en-US" dirty="0">
              <a:solidFill>
                <a:srgbClr val="FF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80">
                                          <p:stCondLst>
                                            <p:cond delay="0"/>
                                          </p:stCondLst>
                                        </p:cTn>
                                        <p:tgtEl>
                                          <p:spTgt spid="3">
                                            <p:txEl>
                                              <p:pRg st="3" end="3"/>
                                            </p:txEl>
                                          </p:spTgt>
                                        </p:tgtEl>
                                      </p:cBhvr>
                                    </p:animEffect>
                                    <p:anim calcmode="lin" valueType="num">
                                      <p:cBhvr>
                                        <p:cTn id="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3" end="3"/>
                                            </p:txEl>
                                          </p:spTgt>
                                        </p:tgtEl>
                                      </p:cBhvr>
                                      <p:to x="100000" y="60000"/>
                                    </p:animScale>
                                    <p:animScale>
                                      <p:cBhvr>
                                        <p:cTn id="14" dur="166" decel="50000">
                                          <p:stCondLst>
                                            <p:cond delay="676"/>
                                          </p:stCondLst>
                                        </p:cTn>
                                        <p:tgtEl>
                                          <p:spTgt spid="3">
                                            <p:txEl>
                                              <p:pRg st="3" end="3"/>
                                            </p:txEl>
                                          </p:spTgt>
                                        </p:tgtEl>
                                      </p:cBhvr>
                                      <p:to x="100000" y="100000"/>
                                    </p:animScale>
                                    <p:animScale>
                                      <p:cBhvr>
                                        <p:cTn id="15" dur="26">
                                          <p:stCondLst>
                                            <p:cond delay="1312"/>
                                          </p:stCondLst>
                                        </p:cTn>
                                        <p:tgtEl>
                                          <p:spTgt spid="3">
                                            <p:txEl>
                                              <p:pRg st="3" end="3"/>
                                            </p:txEl>
                                          </p:spTgt>
                                        </p:tgtEl>
                                      </p:cBhvr>
                                      <p:to x="100000" y="80000"/>
                                    </p:animScale>
                                    <p:animScale>
                                      <p:cBhvr>
                                        <p:cTn id="16" dur="166" decel="50000">
                                          <p:stCondLst>
                                            <p:cond delay="1338"/>
                                          </p:stCondLst>
                                        </p:cTn>
                                        <p:tgtEl>
                                          <p:spTgt spid="3">
                                            <p:txEl>
                                              <p:pRg st="3" end="3"/>
                                            </p:txEl>
                                          </p:spTgt>
                                        </p:tgtEl>
                                      </p:cBhvr>
                                      <p:to x="100000" y="100000"/>
                                    </p:animScale>
                                    <p:animScale>
                                      <p:cBhvr>
                                        <p:cTn id="17" dur="26">
                                          <p:stCondLst>
                                            <p:cond delay="1642"/>
                                          </p:stCondLst>
                                        </p:cTn>
                                        <p:tgtEl>
                                          <p:spTgt spid="3">
                                            <p:txEl>
                                              <p:pRg st="3" end="3"/>
                                            </p:txEl>
                                          </p:spTgt>
                                        </p:tgtEl>
                                      </p:cBhvr>
                                      <p:to x="100000" y="90000"/>
                                    </p:animScale>
                                    <p:animScale>
                                      <p:cBhvr>
                                        <p:cTn id="18" dur="166" decel="50000">
                                          <p:stCondLst>
                                            <p:cond delay="1668"/>
                                          </p:stCondLst>
                                        </p:cTn>
                                        <p:tgtEl>
                                          <p:spTgt spid="3">
                                            <p:txEl>
                                              <p:pRg st="3" end="3"/>
                                            </p:txEl>
                                          </p:spTgt>
                                        </p:tgtEl>
                                      </p:cBhvr>
                                      <p:to x="100000" y="100000"/>
                                    </p:animScale>
                                    <p:animScale>
                                      <p:cBhvr>
                                        <p:cTn id="19" dur="26">
                                          <p:stCondLst>
                                            <p:cond delay="1808"/>
                                          </p:stCondLst>
                                        </p:cTn>
                                        <p:tgtEl>
                                          <p:spTgt spid="3">
                                            <p:txEl>
                                              <p:pRg st="3" end="3"/>
                                            </p:txEl>
                                          </p:spTgt>
                                        </p:tgtEl>
                                      </p:cBhvr>
                                      <p:to x="100000" y="95000"/>
                                    </p:animScale>
                                    <p:animScale>
                                      <p:cBhvr>
                                        <p:cTn id="20" dur="166" decel="50000">
                                          <p:stCondLst>
                                            <p:cond delay="1834"/>
                                          </p:stCondLst>
                                        </p:cTn>
                                        <p:tgtEl>
                                          <p:spTgt spid="3">
                                            <p:txEl>
                                              <p:pRg st="3" end="3"/>
                                            </p:txEl>
                                          </p:spTgt>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609601"/>
          </a:xfrm>
        </p:spPr>
        <p:txBody>
          <a:bodyPr/>
          <a:lstStyle/>
          <a:p>
            <a:r>
              <a:rPr lang="en-US" dirty="0" smtClean="0"/>
              <a:t>Could a private system work?</a:t>
            </a:r>
            <a:endParaRPr lang="en-US" dirty="0"/>
          </a:p>
        </p:txBody>
      </p:sp>
      <p:sp>
        <p:nvSpPr>
          <p:cNvPr id="3" name="Content Placeholder 2"/>
          <p:cNvSpPr>
            <a:spLocks noGrp="1"/>
          </p:cNvSpPr>
          <p:nvPr>
            <p:ph idx="1"/>
          </p:nvPr>
        </p:nvSpPr>
        <p:spPr>
          <a:xfrm>
            <a:off x="609600" y="1066800"/>
            <a:ext cx="8382000" cy="5289550"/>
          </a:xfrm>
        </p:spPr>
        <p:txBody>
          <a:bodyPr/>
          <a:lstStyle/>
          <a:p>
            <a:pPr>
              <a:buNone/>
            </a:pPr>
            <a:r>
              <a:rPr lang="en-US" dirty="0" smtClean="0"/>
              <a:t>Three types of fixed costs, to prevent contestable markets pressures on prices</a:t>
            </a:r>
          </a:p>
          <a:p>
            <a:r>
              <a:rPr lang="en-US" dirty="0" smtClean="0"/>
              <a:t>Licensing for emissions</a:t>
            </a:r>
          </a:p>
          <a:p>
            <a:r>
              <a:rPr lang="en-US" dirty="0" smtClean="0"/>
              <a:t>Licensing for driver training, background checks</a:t>
            </a:r>
          </a:p>
          <a:p>
            <a:r>
              <a:rPr lang="en-US" dirty="0" smtClean="0"/>
              <a:t>Curb rights:  exclusive stops, rental or ownership agreements</a:t>
            </a:r>
          </a:p>
          <a:p>
            <a:r>
              <a:rPr lang="en-US" dirty="0" smtClean="0"/>
              <a:t>Paid zone, or turnstiles</a:t>
            </a: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609601"/>
          </a:xfrm>
        </p:spPr>
        <p:txBody>
          <a:bodyPr/>
          <a:lstStyle/>
          <a:p>
            <a:r>
              <a:rPr lang="en-US" dirty="0" smtClean="0"/>
              <a:t>Could a private system work?</a:t>
            </a:r>
            <a:endParaRPr lang="en-US" dirty="0"/>
          </a:p>
        </p:txBody>
      </p:sp>
      <p:sp>
        <p:nvSpPr>
          <p:cNvPr id="3" name="Content Placeholder 2"/>
          <p:cNvSpPr>
            <a:spLocks noGrp="1"/>
          </p:cNvSpPr>
          <p:nvPr>
            <p:ph idx="1"/>
          </p:nvPr>
        </p:nvSpPr>
        <p:spPr>
          <a:xfrm>
            <a:off x="457200" y="1066800"/>
            <a:ext cx="8534400" cy="5289550"/>
          </a:xfrm>
        </p:spPr>
        <p:txBody>
          <a:bodyPr/>
          <a:lstStyle/>
          <a:p>
            <a:pPr>
              <a:buNone/>
            </a:pPr>
            <a:r>
              <a:rPr lang="en-US" dirty="0" smtClean="0"/>
              <a:t>Tariff structure</a:t>
            </a:r>
          </a:p>
          <a:p>
            <a:r>
              <a:rPr lang="en-US" dirty="0" smtClean="0"/>
              <a:t>Monthly, non-transferrable passes with deep discounts, to allow info on average ridership</a:t>
            </a:r>
          </a:p>
          <a:p>
            <a:r>
              <a:rPr lang="en-US" dirty="0" smtClean="0"/>
              <a:t>Day passes or single trip passes that are transferrable</a:t>
            </a:r>
          </a:p>
          <a:p>
            <a:r>
              <a:rPr lang="en-US" dirty="0" smtClean="0"/>
              <a:t>Integrated accounting system, </a:t>
            </a:r>
            <a:r>
              <a:rPr lang="en-US" dirty="0" err="1" smtClean="0"/>
              <a:t>touchless</a:t>
            </a:r>
            <a:r>
              <a:rPr lang="en-US" dirty="0" smtClean="0"/>
              <a:t> “</a:t>
            </a:r>
            <a:r>
              <a:rPr lang="en-US" dirty="0" err="1" smtClean="0"/>
              <a:t>SmartCards</a:t>
            </a:r>
            <a:r>
              <a:rPr lang="en-US" dirty="0" smtClean="0"/>
              <a:t>” </a:t>
            </a:r>
          </a:p>
          <a:p>
            <a:r>
              <a:rPr lang="en-US" dirty="0" smtClean="0"/>
              <a:t>No route regulation, other than fixed costs listed on previous slide</a:t>
            </a:r>
          </a:p>
          <a:p>
            <a:r>
              <a:rPr lang="en-US" dirty="0" smtClean="0"/>
              <a:t>How ensure low fares?  Competition / vouchers for low-income riders; employer provision?</a:t>
            </a:r>
            <a:endParaRPr lang="en-US" dirty="0"/>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YOU</a:t>
            </a:r>
            <a:endParaRPr lang="en-US" dirty="0"/>
          </a:p>
        </p:txBody>
      </p:sp>
      <p:sp>
        <p:nvSpPr>
          <p:cNvPr id="3" name="Content Placeholder 2"/>
          <p:cNvSpPr>
            <a:spLocks noGrp="1"/>
          </p:cNvSpPr>
          <p:nvPr>
            <p:ph idx="1"/>
          </p:nvPr>
        </p:nvSpPr>
        <p:spPr>
          <a:xfrm>
            <a:off x="381000" y="1219200"/>
            <a:ext cx="8458200" cy="5060950"/>
          </a:xfrm>
        </p:spPr>
        <p:txBody>
          <a:bodyPr/>
          <a:lstStyle/>
          <a:p>
            <a:r>
              <a:rPr lang="en-US" sz="3600" dirty="0" smtClean="0"/>
              <a:t>Are Roads Public Goods?</a:t>
            </a:r>
          </a:p>
          <a:p>
            <a:r>
              <a:rPr lang="en-US" sz="3600" dirty="0" smtClean="0"/>
              <a:t>Is the theory that "government should provide all public goods, BUT only public goods" correct? (Other market failures are corrected by regulation or transfers; only public goods need to be provided by the state)</a:t>
            </a:r>
          </a:p>
          <a:p>
            <a:r>
              <a:rPr lang="en-US" sz="3600" dirty="0" smtClean="0"/>
              <a:t>How does this compare with what we actually do?</a:t>
            </a:r>
            <a:endParaRPr lang="en-US" sz="3600" dirty="0"/>
          </a:p>
        </p:txBody>
      </p:sp>
    </p:spTree>
    <p:extLst>
      <p:ext uri="{BB962C8B-B14F-4D97-AF65-F5344CB8AC3E}">
        <p14:creationId xmlns:p14="http://schemas.microsoft.com/office/powerpoint/2010/main" val="1014671022"/>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07020737"/>
              </p:ext>
            </p:extLst>
          </p:nvPr>
        </p:nvGraphicFramePr>
        <p:xfrm>
          <a:off x="609600" y="990601"/>
          <a:ext cx="8381999" cy="4534821"/>
        </p:xfrm>
        <a:graphic>
          <a:graphicData uri="http://schemas.openxmlformats.org/drawingml/2006/table">
            <a:tbl>
              <a:tblPr firstRow="1" firstCol="1" bandRow="1"/>
              <a:tblGrid>
                <a:gridCol w="2362200"/>
                <a:gridCol w="2623930"/>
                <a:gridCol w="3395869"/>
              </a:tblGrid>
              <a:tr h="786144">
                <a:tc>
                  <a:txBody>
                    <a:bodyPr/>
                    <a:lstStyle/>
                    <a:p>
                      <a:pPr marL="0" marR="0">
                        <a:lnSpc>
                          <a:spcPct val="200000"/>
                        </a:lnSpc>
                        <a:spcBef>
                          <a:spcPts val="0"/>
                        </a:spcBef>
                        <a:spcAft>
                          <a:spcPts val="0"/>
                        </a:spcAft>
                      </a:pPr>
                      <a:r>
                        <a:rPr lang="en-US" sz="2400" dirty="0">
                          <a:effectLst/>
                          <a:latin typeface="Times New Roman"/>
                          <a:ea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200000"/>
                        </a:lnSpc>
                        <a:spcBef>
                          <a:spcPts val="0"/>
                        </a:spcBef>
                        <a:spcAft>
                          <a:spcPts val="0"/>
                        </a:spcAft>
                      </a:pPr>
                      <a:r>
                        <a:rPr lang="en-US" sz="3200" dirty="0">
                          <a:effectLst/>
                          <a:latin typeface="Times New Roman"/>
                          <a:ea typeface="Times New Roman"/>
                        </a:rPr>
                        <a:t>Excludable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200000"/>
                        </a:lnSpc>
                        <a:spcBef>
                          <a:spcPts val="0"/>
                        </a:spcBef>
                        <a:spcAft>
                          <a:spcPts val="0"/>
                        </a:spcAft>
                      </a:pPr>
                      <a:r>
                        <a:rPr lang="en-US" sz="3200" dirty="0">
                          <a:effectLst/>
                          <a:latin typeface="Times New Roman"/>
                          <a:ea typeface="Times New Roman"/>
                        </a:rPr>
                        <a:t>Non-excludable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463039">
                <a:tc>
                  <a:txBody>
                    <a:bodyPr/>
                    <a:lstStyle/>
                    <a:p>
                      <a:pPr marL="0" marR="0">
                        <a:lnSpc>
                          <a:spcPct val="100000"/>
                        </a:lnSpc>
                        <a:spcBef>
                          <a:spcPts val="0"/>
                        </a:spcBef>
                        <a:spcAft>
                          <a:spcPts val="0"/>
                        </a:spcAft>
                      </a:pPr>
                      <a:r>
                        <a:rPr lang="en-US" sz="3200" dirty="0" err="1">
                          <a:effectLst/>
                          <a:latin typeface="Times New Roman"/>
                          <a:ea typeface="Times New Roman"/>
                        </a:rPr>
                        <a:t>Rivalrous</a:t>
                      </a:r>
                      <a:r>
                        <a:rPr lang="en-US" sz="3200" dirty="0">
                          <a:effectLst/>
                          <a:latin typeface="Times New Roman"/>
                          <a:ea typeface="Times New Roman"/>
                        </a:rPr>
                        <a:t> Consumption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0000"/>
                        </a:lnSpc>
                        <a:spcBef>
                          <a:spcPts val="0"/>
                        </a:spcBef>
                        <a:spcAft>
                          <a:spcPts val="0"/>
                        </a:spcAft>
                      </a:pPr>
                      <a:r>
                        <a:rPr lang="en-US" sz="2400" dirty="0">
                          <a:effectLst/>
                          <a:latin typeface="Times New Roman"/>
                          <a:ea typeface="Times New Roman"/>
                        </a:rPr>
                        <a:t>Private Goods</a:t>
                      </a:r>
                    </a:p>
                    <a:p>
                      <a:pPr marL="0" marR="0">
                        <a:lnSpc>
                          <a:spcPct val="100000"/>
                        </a:lnSpc>
                        <a:spcBef>
                          <a:spcPts val="0"/>
                        </a:spcBef>
                        <a:spcAft>
                          <a:spcPts val="0"/>
                        </a:spcAft>
                      </a:pPr>
                      <a:r>
                        <a:rPr lang="en-US" sz="2400" dirty="0">
                          <a:effectLst/>
                          <a:latin typeface="Times New Roman"/>
                          <a:ea typeface="Times New Roman"/>
                        </a:rPr>
                        <a:t>(Apples, Oranges)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0000"/>
                        </a:lnSpc>
                        <a:spcBef>
                          <a:spcPts val="0"/>
                        </a:spcBef>
                        <a:spcAft>
                          <a:spcPts val="0"/>
                        </a:spcAft>
                      </a:pPr>
                      <a:r>
                        <a:rPr lang="en-US" sz="2400" dirty="0">
                          <a:effectLst/>
                          <a:latin typeface="Times New Roman"/>
                          <a:ea typeface="Times New Roman"/>
                        </a:rPr>
                        <a:t>Common Pool Resources</a:t>
                      </a:r>
                    </a:p>
                    <a:p>
                      <a:pPr marL="0" marR="0">
                        <a:lnSpc>
                          <a:spcPct val="100000"/>
                        </a:lnSpc>
                        <a:spcBef>
                          <a:spcPts val="0"/>
                        </a:spcBef>
                        <a:spcAft>
                          <a:spcPts val="0"/>
                        </a:spcAft>
                      </a:pPr>
                      <a:r>
                        <a:rPr lang="en-US" sz="2400" dirty="0">
                          <a:effectLst/>
                          <a:latin typeface="Times New Roman"/>
                          <a:ea typeface="Times New Roman"/>
                        </a:rPr>
                        <a:t>(Fisheries, Atmosphere)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96422">
                <a:tc>
                  <a:txBody>
                    <a:bodyPr/>
                    <a:lstStyle/>
                    <a:p>
                      <a:pPr marL="0" marR="0">
                        <a:lnSpc>
                          <a:spcPct val="100000"/>
                        </a:lnSpc>
                        <a:spcBef>
                          <a:spcPts val="0"/>
                        </a:spcBef>
                        <a:spcAft>
                          <a:spcPts val="0"/>
                        </a:spcAft>
                      </a:pPr>
                      <a:r>
                        <a:rPr lang="en-US" sz="3200" dirty="0">
                          <a:effectLst/>
                          <a:latin typeface="Times New Roman"/>
                          <a:ea typeface="Times New Roman"/>
                        </a:rPr>
                        <a:t>Non-Rival Consumption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0000"/>
                        </a:lnSpc>
                        <a:spcBef>
                          <a:spcPts val="0"/>
                        </a:spcBef>
                        <a:spcAft>
                          <a:spcPts val="0"/>
                        </a:spcAft>
                      </a:pPr>
                      <a:r>
                        <a:rPr lang="en-US" sz="2400" dirty="0">
                          <a:effectLst/>
                          <a:latin typeface="Times New Roman"/>
                          <a:ea typeface="Times New Roman"/>
                        </a:rPr>
                        <a:t>Club Goods</a:t>
                      </a:r>
                    </a:p>
                    <a:p>
                      <a:pPr marL="0" marR="0">
                        <a:lnSpc>
                          <a:spcPct val="100000"/>
                        </a:lnSpc>
                        <a:spcBef>
                          <a:spcPts val="0"/>
                        </a:spcBef>
                        <a:spcAft>
                          <a:spcPts val="0"/>
                        </a:spcAft>
                      </a:pPr>
                      <a:r>
                        <a:rPr lang="en-US" sz="2400" dirty="0">
                          <a:effectLst/>
                          <a:latin typeface="Times New Roman"/>
                          <a:ea typeface="Times New Roman"/>
                        </a:rPr>
                        <a:t>(Swimming Pools)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00000"/>
                        </a:lnSpc>
                        <a:spcBef>
                          <a:spcPts val="0"/>
                        </a:spcBef>
                        <a:spcAft>
                          <a:spcPts val="0"/>
                        </a:spcAft>
                      </a:pPr>
                      <a:r>
                        <a:rPr lang="en-US" sz="2400" dirty="0">
                          <a:effectLst/>
                          <a:latin typeface="Times New Roman"/>
                          <a:ea typeface="Times New Roman"/>
                        </a:rPr>
                        <a:t>Public Goods </a:t>
                      </a:r>
                    </a:p>
                    <a:p>
                      <a:pPr marL="0" marR="0">
                        <a:lnSpc>
                          <a:spcPct val="100000"/>
                        </a:lnSpc>
                        <a:spcBef>
                          <a:spcPts val="0"/>
                        </a:spcBef>
                        <a:spcAft>
                          <a:spcPts val="0"/>
                        </a:spcAft>
                      </a:pPr>
                      <a:r>
                        <a:rPr lang="en-US" sz="2400" dirty="0">
                          <a:effectLst/>
                          <a:latin typeface="Times New Roman"/>
                          <a:ea typeface="Times New Roman"/>
                        </a:rPr>
                        <a:t>(National Defense)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1676400" y="5638800"/>
            <a:ext cx="7289175" cy="646331"/>
          </a:xfrm>
          <a:prstGeom prst="rect">
            <a:avLst/>
          </a:prstGeom>
          <a:noFill/>
        </p:spPr>
        <p:txBody>
          <a:bodyPr wrap="none" rtlCol="0">
            <a:spAutoFit/>
          </a:bodyPr>
          <a:lstStyle/>
          <a:p>
            <a:r>
              <a:rPr lang="en-US" sz="3600" dirty="0" smtClean="0"/>
              <a:t>Where are buses, in this scheme?</a:t>
            </a:r>
            <a:endParaRPr lang="en-US" dirty="0"/>
          </a:p>
        </p:txBody>
      </p:sp>
    </p:spTree>
    <p:extLst>
      <p:ext uri="{BB962C8B-B14F-4D97-AF65-F5344CB8AC3E}">
        <p14:creationId xmlns:p14="http://schemas.microsoft.com/office/powerpoint/2010/main" val="231611902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Externalities</a:t>
            </a:r>
            <a:endParaRPr lang="en-US" dirty="0"/>
          </a:p>
        </p:txBody>
      </p:sp>
      <p:sp>
        <p:nvSpPr>
          <p:cNvPr id="3" name="Content Placeholder 2"/>
          <p:cNvSpPr>
            <a:spLocks noGrp="1"/>
          </p:cNvSpPr>
          <p:nvPr>
            <p:ph idx="1"/>
          </p:nvPr>
        </p:nvSpPr>
        <p:spPr>
          <a:xfrm>
            <a:off x="914400" y="1784350"/>
            <a:ext cx="7772400" cy="4845050"/>
          </a:xfrm>
        </p:spPr>
        <p:txBody>
          <a:bodyPr/>
          <a:lstStyle/>
          <a:p>
            <a:r>
              <a:rPr lang="en-US" dirty="0" smtClean="0"/>
              <a:t>Road congestion from too many competing and redundant buses</a:t>
            </a:r>
          </a:p>
          <a:p>
            <a:r>
              <a:rPr lang="en-US" dirty="0" smtClean="0"/>
              <a:t>Pollution</a:t>
            </a:r>
          </a:p>
          <a:p>
            <a:r>
              <a:rPr lang="en-US" dirty="0" smtClean="0"/>
              <a:t>Destructive competition for passengers</a:t>
            </a:r>
          </a:p>
          <a:p>
            <a:r>
              <a:rPr lang="en-US" dirty="0" smtClean="0"/>
              <a:t>Use of bus is a positive externality, since it reduces congestion and makes it cheaper for business to hire poor people from outlying areas.</a:t>
            </a:r>
          </a:p>
          <a:p>
            <a:pPr>
              <a:buNone/>
            </a:pPr>
            <a:r>
              <a:rPr lang="en-US" dirty="0" smtClean="0">
                <a:solidFill>
                  <a:srgbClr val="FF0000"/>
                </a:solidFill>
              </a:rPr>
              <a:t>So, maybe externalities…</a:t>
            </a:r>
            <a:endParaRPr lang="en-US" dirty="0">
              <a:solidFill>
                <a:srgbClr val="FF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80">
                                          <p:stCondLst>
                                            <p:cond delay="0"/>
                                          </p:stCondLst>
                                        </p:cTn>
                                        <p:tgtEl>
                                          <p:spTgt spid="3">
                                            <p:txEl>
                                              <p:pRg st="4" end="4"/>
                                            </p:txEl>
                                          </p:spTgt>
                                        </p:tgtEl>
                                      </p:cBhvr>
                                    </p:animEffect>
                                    <p:anim calcmode="lin" valueType="num">
                                      <p:cBhvr>
                                        <p:cTn id="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4" end="4"/>
                                            </p:txEl>
                                          </p:spTgt>
                                        </p:tgtEl>
                                      </p:cBhvr>
                                      <p:to x="100000" y="60000"/>
                                    </p:animScale>
                                    <p:animScale>
                                      <p:cBhvr>
                                        <p:cTn id="14" dur="166" decel="50000">
                                          <p:stCondLst>
                                            <p:cond delay="676"/>
                                          </p:stCondLst>
                                        </p:cTn>
                                        <p:tgtEl>
                                          <p:spTgt spid="3">
                                            <p:txEl>
                                              <p:pRg st="4" end="4"/>
                                            </p:txEl>
                                          </p:spTgt>
                                        </p:tgtEl>
                                      </p:cBhvr>
                                      <p:to x="100000" y="100000"/>
                                    </p:animScale>
                                    <p:animScale>
                                      <p:cBhvr>
                                        <p:cTn id="15" dur="26">
                                          <p:stCondLst>
                                            <p:cond delay="1312"/>
                                          </p:stCondLst>
                                        </p:cTn>
                                        <p:tgtEl>
                                          <p:spTgt spid="3">
                                            <p:txEl>
                                              <p:pRg st="4" end="4"/>
                                            </p:txEl>
                                          </p:spTgt>
                                        </p:tgtEl>
                                      </p:cBhvr>
                                      <p:to x="100000" y="80000"/>
                                    </p:animScale>
                                    <p:animScale>
                                      <p:cBhvr>
                                        <p:cTn id="16" dur="166" decel="50000">
                                          <p:stCondLst>
                                            <p:cond delay="1338"/>
                                          </p:stCondLst>
                                        </p:cTn>
                                        <p:tgtEl>
                                          <p:spTgt spid="3">
                                            <p:txEl>
                                              <p:pRg st="4" end="4"/>
                                            </p:txEl>
                                          </p:spTgt>
                                        </p:tgtEl>
                                      </p:cBhvr>
                                      <p:to x="100000" y="100000"/>
                                    </p:animScale>
                                    <p:animScale>
                                      <p:cBhvr>
                                        <p:cTn id="17" dur="26">
                                          <p:stCondLst>
                                            <p:cond delay="1642"/>
                                          </p:stCondLst>
                                        </p:cTn>
                                        <p:tgtEl>
                                          <p:spTgt spid="3">
                                            <p:txEl>
                                              <p:pRg st="4" end="4"/>
                                            </p:txEl>
                                          </p:spTgt>
                                        </p:tgtEl>
                                      </p:cBhvr>
                                      <p:to x="100000" y="90000"/>
                                    </p:animScale>
                                    <p:animScale>
                                      <p:cBhvr>
                                        <p:cTn id="18" dur="166" decel="50000">
                                          <p:stCondLst>
                                            <p:cond delay="1668"/>
                                          </p:stCondLst>
                                        </p:cTn>
                                        <p:tgtEl>
                                          <p:spTgt spid="3">
                                            <p:txEl>
                                              <p:pRg st="4" end="4"/>
                                            </p:txEl>
                                          </p:spTgt>
                                        </p:tgtEl>
                                      </p:cBhvr>
                                      <p:to x="100000" y="100000"/>
                                    </p:animScale>
                                    <p:animScale>
                                      <p:cBhvr>
                                        <p:cTn id="19" dur="26">
                                          <p:stCondLst>
                                            <p:cond delay="1808"/>
                                          </p:stCondLst>
                                        </p:cTn>
                                        <p:tgtEl>
                                          <p:spTgt spid="3">
                                            <p:txEl>
                                              <p:pRg st="4" end="4"/>
                                            </p:txEl>
                                          </p:spTgt>
                                        </p:tgtEl>
                                      </p:cBhvr>
                                      <p:to x="100000" y="95000"/>
                                    </p:animScale>
                                    <p:animScale>
                                      <p:cBhvr>
                                        <p:cTn id="20" dur="166" decel="50000">
                                          <p:stCondLst>
                                            <p:cond delay="1834"/>
                                          </p:stCondLst>
                                        </p:cTn>
                                        <p:tgtEl>
                                          <p:spTgt spid="3">
                                            <p:txEl>
                                              <p:pRg st="4" end="4"/>
                                            </p:txEl>
                                          </p:spTgt>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smtClean="0"/>
              <a:t>But Maybe Just Collective,</a:t>
            </a:r>
            <a:br>
              <a:rPr lang="en-US" dirty="0" smtClean="0"/>
            </a:br>
            <a:r>
              <a:rPr lang="en-US" smtClean="0"/>
              <a:t>Rather Than. </a:t>
            </a:r>
            <a:r>
              <a:rPr lang="en-US" dirty="0" smtClean="0"/>
              <a:t>Public</a:t>
            </a:r>
          </a:p>
        </p:txBody>
      </p:sp>
      <p:graphicFrame>
        <p:nvGraphicFramePr>
          <p:cNvPr id="158723" name="Group 3"/>
          <p:cNvGraphicFramePr>
            <a:graphicFrameLocks noGrp="1"/>
          </p:cNvGraphicFramePr>
          <p:nvPr>
            <p:ph idx="1"/>
          </p:nvPr>
        </p:nvGraphicFramePr>
        <p:xfrm>
          <a:off x="457200" y="1752600"/>
          <a:ext cx="8686800" cy="4238943"/>
        </p:xfrm>
        <a:graphic>
          <a:graphicData uri="http://schemas.openxmlformats.org/drawingml/2006/table">
            <a:tbl>
              <a:tblPr/>
              <a:tblGrid>
                <a:gridCol w="2972515"/>
                <a:gridCol w="2963465"/>
                <a:gridCol w="2750820"/>
              </a:tblGrid>
              <a:tr h="1201738">
                <a:tc>
                  <a:txBody>
                    <a:bodyPr/>
                    <a:lstStyle/>
                    <a:p>
                      <a:pPr marL="0" marR="0" lvl="0" indent="0" algn="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000" b="0" i="0" u="none" strike="noStrike" cap="none" normalizeH="0" baseline="0" dirty="0" smtClean="0">
                          <a:ln>
                            <a:noFill/>
                          </a:ln>
                          <a:solidFill>
                            <a:schemeClr val="bg1"/>
                          </a:solidFill>
                          <a:effectLst>
                            <a:outerShdw blurRad="38100" dist="38100" dir="2700000" algn="tl">
                              <a:srgbClr val="C0C0C0"/>
                            </a:outerShdw>
                          </a:effectLst>
                          <a:latin typeface="Tahoma" charset="0"/>
                        </a:rPr>
                        <a:t>Property of </a:t>
                      </a:r>
                      <a:r>
                        <a:rPr kumimoji="0" lang="en-US" sz="2000" b="0" i="1" u="none" strike="noStrike" cap="none" normalizeH="0" baseline="0" dirty="0" smtClean="0">
                          <a:ln>
                            <a:noFill/>
                          </a:ln>
                          <a:solidFill>
                            <a:schemeClr val="bg1"/>
                          </a:solidFill>
                          <a:effectLst>
                            <a:outerShdw blurRad="38100" dist="38100" dir="2700000" algn="tl">
                              <a:srgbClr val="C0C0C0"/>
                            </a:outerShdw>
                          </a:effectLst>
                          <a:latin typeface="Tahoma" charset="0"/>
                        </a:rPr>
                        <a:t>Choice</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000" b="0" i="0" u="none" strike="noStrike" cap="none" normalizeH="0" baseline="0" dirty="0" smtClean="0">
                          <a:ln>
                            <a:noFill/>
                          </a:ln>
                          <a:solidFill>
                            <a:schemeClr val="bg1"/>
                          </a:solidFill>
                          <a:effectLst>
                            <a:outerShdw blurRad="38100" dist="38100" dir="2700000" algn="tl">
                              <a:srgbClr val="C0C0C0"/>
                            </a:outerShdw>
                          </a:effectLst>
                          <a:latin typeface="Tahoma" charset="0"/>
                        </a:rPr>
                        <a:t>Property of </a:t>
                      </a:r>
                      <a:r>
                        <a:rPr kumimoji="0" lang="en-US" sz="2000" b="0" i="1" u="none" strike="noStrike" cap="none" normalizeH="0" baseline="0" dirty="0" smtClean="0">
                          <a:ln>
                            <a:noFill/>
                          </a:ln>
                          <a:solidFill>
                            <a:schemeClr val="bg1"/>
                          </a:solidFill>
                          <a:effectLst>
                            <a:outerShdw blurRad="38100" dist="38100" dir="2700000" algn="tl">
                              <a:srgbClr val="C0C0C0"/>
                            </a:outerShdw>
                          </a:effectLst>
                          <a:latin typeface="Tahoma" charset="0"/>
                        </a:rPr>
                        <a:t>Good</a:t>
                      </a:r>
                      <a:r>
                        <a:rPr kumimoji="0" lang="en-US" sz="2000" b="0" i="0" u="none" strike="noStrike" cap="none" normalizeH="0" baseline="0" dirty="0" smtClean="0">
                          <a:ln>
                            <a:noFill/>
                          </a:ln>
                          <a:solidFill>
                            <a:schemeClr val="bg1"/>
                          </a:solidFill>
                          <a:effectLst>
                            <a:outerShdw blurRad="38100" dist="38100" dir="2700000" algn="tl">
                              <a:srgbClr val="C0C0C0"/>
                            </a:outerShdw>
                          </a:effectLst>
                          <a:latin typeface="Tahoma" charset="0"/>
                        </a:rPr>
                        <a:t>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Times New Roman" pitchFamily="18" charset="0"/>
                          <a:cs typeface="Times New Roman" pitchFamily="18" charset="0"/>
                        </a:rPr>
                        <a:t>Individual Decision:</a:t>
                      </a: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  I can choose, alone and without interference</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Times New Roman" pitchFamily="18" charset="0"/>
                          <a:cs typeface="Times New Roman" pitchFamily="18" charset="0"/>
                        </a:rPr>
                        <a:t>Collective Decision:</a:t>
                      </a: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  Choices are made by a group, and are binding on all</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13128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Times New Roman" pitchFamily="18" charset="0"/>
                          <a:cs typeface="Times New Roman" pitchFamily="18" charset="0"/>
                        </a:rPr>
                        <a:t>Private Decision:</a:t>
                      </a: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  My choice has no consequence for your welfare</a:t>
                      </a:r>
                      <a:endParaRPr kumimoji="0" lang="en-US" sz="2000" b="0" i="0" u="none" strike="noStrike" cap="none" normalizeH="0" baseline="0" dirty="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US" sz="2000" b="0" i="1" u="none" strike="noStrike" cap="none" normalizeH="0" baseline="0" smtClean="0">
                          <a:ln>
                            <a:noFill/>
                          </a:ln>
                          <a:solidFill>
                            <a:schemeClr val="bg1"/>
                          </a:solidFill>
                          <a:effectLst/>
                          <a:latin typeface="Times New Roman" pitchFamily="18" charset="0"/>
                          <a:cs typeface="Times New Roman" pitchFamily="18" charset="0"/>
                        </a:rPr>
                        <a:t>Liberty of the individual:</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What socks should I wear?</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Whom should I marry?</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US" sz="2000" b="0" i="1" u="none" strike="noStrike" cap="none" normalizeH="0" baseline="0" smtClean="0">
                          <a:ln>
                            <a:noFill/>
                          </a:ln>
                          <a:solidFill>
                            <a:schemeClr val="bg1"/>
                          </a:solidFill>
                          <a:effectLst/>
                          <a:latin typeface="Times New Roman" pitchFamily="18" charset="0"/>
                          <a:cs typeface="Times New Roman" pitchFamily="18" charset="0"/>
                        </a:rPr>
                        <a:t>Tyranny of the majority:</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Invasion of privacy</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Theft of property rights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1550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Times New Roman" pitchFamily="18" charset="0"/>
                          <a:cs typeface="Times New Roman" pitchFamily="18" charset="0"/>
                        </a:rPr>
                        <a:t>Public Decision:</a:t>
                      </a: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  My choices  affect your welfare</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US" sz="2000" b="0" i="1" u="none" strike="noStrike" cap="none" normalizeH="0" baseline="0" smtClean="0">
                          <a:ln>
                            <a:noFill/>
                          </a:ln>
                          <a:solidFill>
                            <a:schemeClr val="bg1"/>
                          </a:solidFill>
                          <a:effectLst/>
                          <a:latin typeface="Times New Roman" pitchFamily="18" charset="0"/>
                          <a:cs typeface="Times New Roman" pitchFamily="18" charset="0"/>
                        </a:rPr>
                        <a:t>Underinvestment, or else theft by the minority:</a:t>
                      </a: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Air or water pollution</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Education</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28600" algn="l"/>
                        </a:tabLst>
                      </a:pPr>
                      <a:r>
                        <a:rPr kumimoji="0" lang="en-US" sz="2000" b="0" i="1" u="none" strike="noStrike" cap="none" normalizeH="0" baseline="0" dirty="0" smtClean="0">
                          <a:ln>
                            <a:noFill/>
                          </a:ln>
                          <a:solidFill>
                            <a:schemeClr val="bg1"/>
                          </a:solidFill>
                          <a:effectLst/>
                          <a:latin typeface="Times New Roman" pitchFamily="18" charset="0"/>
                          <a:cs typeface="Times New Roman" pitchFamily="18" charset="0"/>
                        </a:rPr>
                        <a:t>Liberty of the group</a:t>
                      </a: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How much to spend on defense?</a:t>
                      </a:r>
                    </a:p>
                    <a:p>
                      <a:pPr marL="342900" marR="0" lvl="0" indent="-342900" algn="l" defTabSz="914400" rtl="0" eaLnBrk="0" fontAlgn="base" latinLnBrk="0" hangingPunct="0">
                        <a:lnSpc>
                          <a:spcPct val="100000"/>
                        </a:lnSpc>
                        <a:spcBef>
                          <a:spcPct val="0"/>
                        </a:spcBef>
                        <a:spcAft>
                          <a:spcPct val="0"/>
                        </a:spcAft>
                        <a:buClrTx/>
                        <a:buSzTx/>
                        <a:buFont typeface="Symbol" pitchFamily="18" charset="2"/>
                        <a:buChar char=""/>
                        <a:tabLst>
                          <a:tab pos="228600" algn="l"/>
                        </a:tabLst>
                      </a:pP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How to take care of the poor?</a:t>
                      </a:r>
                      <a:endParaRPr kumimoji="0" lang="en-US" sz="2000" b="0"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bl>
          </a:graphicData>
        </a:graphic>
      </p:graphicFrame>
      <p:sp>
        <p:nvSpPr>
          <p:cNvPr id="29722" name="AutoShape 26"/>
          <p:cNvSpPr>
            <a:spLocks noChangeArrowheads="1"/>
          </p:cNvSpPr>
          <p:nvPr/>
        </p:nvSpPr>
        <p:spPr bwMode="auto">
          <a:xfrm>
            <a:off x="2133600" y="2057400"/>
            <a:ext cx="1143000" cy="152400"/>
          </a:xfrm>
          <a:prstGeom prst="rightArrow">
            <a:avLst>
              <a:gd name="adj1" fmla="val 50000"/>
              <a:gd name="adj2" fmla="val 187500"/>
            </a:avLst>
          </a:prstGeom>
          <a:solidFill>
            <a:schemeClr val="accent1"/>
          </a:solidFill>
          <a:ln w="9525">
            <a:solidFill>
              <a:schemeClr val="tx1"/>
            </a:solidFill>
            <a:miter lim="800000"/>
            <a:headEnd/>
            <a:tailEnd/>
          </a:ln>
        </p:spPr>
        <p:txBody>
          <a:bodyPr wrap="none" anchor="ctr"/>
          <a:lstStyle/>
          <a:p>
            <a:endParaRPr lang="en-US"/>
          </a:p>
        </p:txBody>
      </p:sp>
      <p:sp>
        <p:nvSpPr>
          <p:cNvPr id="29723" name="AutoShape 27"/>
          <p:cNvSpPr>
            <a:spLocks noChangeArrowheads="1"/>
          </p:cNvSpPr>
          <p:nvPr/>
        </p:nvSpPr>
        <p:spPr bwMode="auto">
          <a:xfrm rot="6050418">
            <a:off x="495300" y="2705100"/>
            <a:ext cx="533400" cy="152400"/>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endParaRPr lang="en-US"/>
          </a:p>
        </p:txBody>
      </p:sp>
      <p:sp>
        <p:nvSpPr>
          <p:cNvPr id="158748" name="AutoShape 28"/>
          <p:cNvSpPr>
            <a:spLocks noChangeArrowheads="1"/>
          </p:cNvSpPr>
          <p:nvPr/>
        </p:nvSpPr>
        <p:spPr bwMode="auto">
          <a:xfrm>
            <a:off x="4495800" y="3200400"/>
            <a:ext cx="3733800" cy="1143000"/>
          </a:xfrm>
          <a:prstGeom prst="rightArrow">
            <a:avLst>
              <a:gd name="adj1" fmla="val 50000"/>
              <a:gd name="adj2" fmla="val 81667"/>
            </a:avLst>
          </a:prstGeom>
          <a:noFill/>
          <a:ln w="76200">
            <a:solidFill>
              <a:srgbClr val="FF0066"/>
            </a:solidFill>
            <a:prstDash val="lgDash"/>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8748"/>
                                        </p:tgtEl>
                                        <p:attrNameLst>
                                          <p:attrName>style.visibility</p:attrName>
                                        </p:attrNameLst>
                                      </p:cBhvr>
                                      <p:to>
                                        <p:strVal val="visible"/>
                                      </p:to>
                                    </p:set>
                                    <p:anim calcmode="lin" valueType="num">
                                      <p:cBhvr additive="base">
                                        <p:cTn id="7" dur="500" fill="hold"/>
                                        <p:tgtEl>
                                          <p:spTgt spid="158748"/>
                                        </p:tgtEl>
                                        <p:attrNameLst>
                                          <p:attrName>ppt_x</p:attrName>
                                        </p:attrNameLst>
                                      </p:cBhvr>
                                      <p:tavLst>
                                        <p:tav tm="0">
                                          <p:val>
                                            <p:strVal val="0-#ppt_w/2"/>
                                          </p:val>
                                        </p:tav>
                                        <p:tav tm="100000">
                                          <p:val>
                                            <p:strVal val="#ppt_x"/>
                                          </p:val>
                                        </p:tav>
                                      </p:tavLst>
                                    </p:anim>
                                    <p:anim calcmode="lin" valueType="num">
                                      <p:cBhvr additive="base">
                                        <p:cTn id="8" dur="500" fill="hold"/>
                                        <p:tgtEl>
                                          <p:spTgt spid="158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tale of two bus systems</a:t>
            </a:r>
            <a:endParaRPr lang="en-US" dirty="0"/>
          </a:p>
        </p:txBody>
      </p:sp>
      <p:sp>
        <p:nvSpPr>
          <p:cNvPr id="3" name="Content Placeholder 2"/>
          <p:cNvSpPr>
            <a:spLocks noGrp="1"/>
          </p:cNvSpPr>
          <p:nvPr>
            <p:ph idx="1"/>
          </p:nvPr>
        </p:nvSpPr>
        <p:spPr/>
        <p:txBody>
          <a:bodyPr/>
          <a:lstStyle/>
          <a:p>
            <a:r>
              <a:rPr lang="en-US" dirty="0" smtClean="0"/>
              <a:t>It was the best of times (</a:t>
            </a:r>
            <a:r>
              <a:rPr lang="en-US" dirty="0" err="1" smtClean="0"/>
              <a:t>Transmilenio</a:t>
            </a:r>
            <a:r>
              <a:rPr lang="en-US" dirty="0" smtClean="0"/>
              <a:t>)</a:t>
            </a:r>
            <a:endParaRPr lang="en-US" dirty="0" smtClean="0"/>
          </a:p>
          <a:p>
            <a:r>
              <a:rPr lang="en-US" dirty="0" smtClean="0"/>
              <a:t>And it was the worst of times (</a:t>
            </a:r>
            <a:r>
              <a:rPr lang="en-US" dirty="0" err="1" smtClean="0"/>
              <a:t>Transantiago</a:t>
            </a:r>
            <a:r>
              <a:rPr lang="en-US" dirty="0" smtClean="0"/>
              <a:t>)</a:t>
            </a:r>
            <a:endParaRPr lang="en-US" dirty="0" smtClean="0"/>
          </a:p>
          <a:p>
            <a:pPr>
              <a:buNone/>
            </a:pPr>
            <a:r>
              <a:rPr lang="en-US" dirty="0" smtClean="0"/>
              <a:t>Why were these two bus systems so </a:t>
            </a:r>
            <a:r>
              <a:rPr lang="en-US" dirty="0" smtClean="0"/>
              <a:t>different?</a:t>
            </a:r>
            <a:endParaRPr lang="en-US" dirty="0" smtClean="0"/>
          </a:p>
          <a:p>
            <a:pPr>
              <a:buNone/>
            </a:pPr>
            <a:r>
              <a:rPr lang="en-US" dirty="0" smtClean="0"/>
              <a:t>The best of  bus-- </a:t>
            </a:r>
            <a:r>
              <a:rPr lang="en-US" dirty="0" err="1" smtClean="0"/>
              <a:t>Transmilenio</a:t>
            </a:r>
            <a:r>
              <a:rPr lang="en-US" dirty="0" smtClean="0"/>
              <a:t>:  Bogotá, Colombia: </a:t>
            </a:r>
            <a:r>
              <a:rPr lang="en-US" dirty="0" smtClean="0"/>
              <a:t> </a:t>
            </a:r>
            <a:r>
              <a:rPr lang="en-US" dirty="0" smtClean="0">
                <a:solidFill>
                  <a:srgbClr val="FFFF00"/>
                </a:solidFill>
              </a:rPr>
              <a:t>December </a:t>
            </a:r>
            <a:r>
              <a:rPr lang="en-US" dirty="0" smtClean="0">
                <a:solidFill>
                  <a:srgbClr val="FFFF00"/>
                </a:solidFill>
              </a:rPr>
              <a:t>2000</a:t>
            </a:r>
          </a:p>
          <a:p>
            <a:pPr>
              <a:buNone/>
            </a:pPr>
            <a:r>
              <a:rPr lang="en-US" dirty="0" smtClean="0"/>
              <a:t>The worst of bus--</a:t>
            </a:r>
            <a:r>
              <a:rPr lang="en-US" dirty="0" err="1" smtClean="0"/>
              <a:t>Transantiago</a:t>
            </a:r>
            <a:r>
              <a:rPr lang="en-US" dirty="0" smtClean="0"/>
              <a:t>:  Santiago, Chile:  </a:t>
            </a:r>
            <a:r>
              <a:rPr lang="en-US" dirty="0" smtClean="0">
                <a:solidFill>
                  <a:srgbClr val="FFFF00"/>
                </a:solidFill>
              </a:rPr>
              <a:t>February </a:t>
            </a:r>
            <a:r>
              <a:rPr lang="en-US" dirty="0" smtClean="0">
                <a:solidFill>
                  <a:srgbClr val="FFFF00"/>
                </a:solidFill>
              </a:rPr>
              <a:t>2007</a:t>
            </a:r>
            <a:endParaRPr lang="en-US" dirty="0">
              <a:solidFill>
                <a:srgbClr val="FFFF00"/>
              </a:solidFill>
            </a:endParaRP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772400" cy="685800"/>
          </a:xfrm>
        </p:spPr>
        <p:txBody>
          <a:bodyPr/>
          <a:lstStyle/>
          <a:p>
            <a:r>
              <a:rPr lang="en-US" dirty="0" err="1" smtClean="0"/>
              <a:t>Transmilenio</a:t>
            </a:r>
            <a:r>
              <a:rPr lang="en-US" dirty="0" smtClean="0"/>
              <a:t>	</a:t>
            </a:r>
            <a:endParaRPr lang="en-US" dirty="0"/>
          </a:p>
        </p:txBody>
      </p:sp>
      <p:sp>
        <p:nvSpPr>
          <p:cNvPr id="3" name="Content Placeholder 2"/>
          <p:cNvSpPr>
            <a:spLocks noGrp="1"/>
          </p:cNvSpPr>
          <p:nvPr>
            <p:ph idx="1"/>
          </p:nvPr>
        </p:nvSpPr>
        <p:spPr>
          <a:xfrm>
            <a:off x="533400" y="914400"/>
            <a:ext cx="8153400" cy="5441950"/>
          </a:xfrm>
        </p:spPr>
        <p:txBody>
          <a:bodyPr/>
          <a:lstStyle/>
          <a:p>
            <a:r>
              <a:rPr lang="en-US" dirty="0" err="1" smtClean="0"/>
              <a:t>Bogata</a:t>
            </a:r>
            <a:r>
              <a:rPr lang="en-US" dirty="0" smtClean="0"/>
              <a:t>, Colombia</a:t>
            </a:r>
          </a:p>
          <a:p>
            <a:pPr marL="582613" indent="-514350">
              <a:buAutoNum type="arabicPeriod"/>
            </a:pPr>
            <a:r>
              <a:rPr lang="en-US" dirty="0" smtClean="0"/>
              <a:t>Phased </a:t>
            </a:r>
            <a:r>
              <a:rPr lang="en-US" dirty="0" smtClean="0"/>
              <a:t>in slowly, over five years.  Started with just two routes, </a:t>
            </a:r>
            <a:r>
              <a:rPr lang="en-US" dirty="0" err="1" smtClean="0"/>
              <a:t>Avenida</a:t>
            </a:r>
            <a:r>
              <a:rPr lang="en-US" dirty="0" smtClean="0"/>
              <a:t> Caracas y </a:t>
            </a:r>
            <a:r>
              <a:rPr lang="en-US" dirty="0" err="1" smtClean="0"/>
              <a:t>Calle</a:t>
            </a:r>
            <a:r>
              <a:rPr lang="en-US" dirty="0" smtClean="0"/>
              <a:t> 80.</a:t>
            </a:r>
          </a:p>
          <a:p>
            <a:pPr marL="582613" indent="-514350">
              <a:buAutoNum type="arabicPeriod"/>
            </a:pPr>
            <a:r>
              <a:rPr lang="en-US" dirty="0" smtClean="0"/>
              <a:t>Middle lanes of road, dedicated lanes. </a:t>
            </a:r>
            <a:endParaRPr lang="en-US" dirty="0" smtClean="0"/>
          </a:p>
          <a:p>
            <a:pPr marL="582613" indent="-514350">
              <a:buAutoNum type="arabicPeriod"/>
            </a:pPr>
            <a:r>
              <a:rPr lang="en-US" dirty="0" smtClean="0"/>
              <a:t>“</a:t>
            </a:r>
            <a:r>
              <a:rPr lang="en-US" dirty="0" err="1" smtClean="0"/>
              <a:t>Zona</a:t>
            </a:r>
            <a:r>
              <a:rPr lang="en-US" dirty="0" smtClean="0"/>
              <a:t> </a:t>
            </a:r>
            <a:r>
              <a:rPr lang="en-US" dirty="0" err="1" smtClean="0"/>
              <a:t>Pagada</a:t>
            </a:r>
            <a:r>
              <a:rPr lang="en-US" dirty="0" smtClean="0"/>
              <a:t>,” out of the </a:t>
            </a:r>
            <a:r>
              <a:rPr lang="en-US" dirty="0" smtClean="0"/>
              <a:t>rain, less crowding.  </a:t>
            </a:r>
            <a:endParaRPr lang="en-US" dirty="0" smtClean="0"/>
          </a:p>
          <a:p>
            <a:pPr marL="582613" indent="-514350">
              <a:buAutoNum type="arabicPeriod"/>
            </a:pPr>
            <a:r>
              <a:rPr lang="en-US" dirty="0" smtClean="0"/>
              <a:t>"Bus Rapid Transit" </a:t>
            </a:r>
            <a:r>
              <a:rPr lang="en-US" dirty="0" smtClean="0"/>
              <a:t>system, actually more comparable to </a:t>
            </a:r>
            <a:r>
              <a:rPr lang="en-US" dirty="0" smtClean="0"/>
              <a:t>a subway</a:t>
            </a:r>
            <a:endParaRPr lang="en-US" dirty="0"/>
          </a:p>
        </p:txBody>
      </p:sp>
    </p:spTree>
    <p:extLst>
      <p:ext uri="{BB962C8B-B14F-4D97-AF65-F5344CB8AC3E}">
        <p14:creationId xmlns:p14="http://schemas.microsoft.com/office/powerpoint/2010/main" val="4080172256"/>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r>
              <a:rPr lang="en-US" dirty="0">
                <a:hlinkClick r:id="rId4"/>
              </a:rPr>
              <a:t>http://vimeo.com/28126860</a:t>
            </a:r>
            <a:endParaRPr lang="en-US" dirty="0"/>
          </a:p>
        </p:txBody>
      </p:sp>
      <p:pic>
        <p:nvPicPr>
          <p:cNvPr id="8" name="Ten Years After Redefining BRT, What's Next for TransMilenio  on Vime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3400" y="990600"/>
            <a:ext cx="8382000" cy="5410200"/>
          </a:xfrm>
        </p:spPr>
      </p:pic>
    </p:spTree>
    <p:extLst>
      <p:ext uri="{BB962C8B-B14F-4D97-AF65-F5344CB8AC3E}">
        <p14:creationId xmlns:p14="http://schemas.microsoft.com/office/powerpoint/2010/main" val="2972792825"/>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4222</TotalTime>
  <Words>1612</Words>
  <Application>Microsoft Office PowerPoint</Application>
  <PresentationFormat>On-screen Show (4:3)</PresentationFormat>
  <Paragraphs>183</Paragraphs>
  <Slides>32</Slides>
  <Notes>5</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Metro</vt:lpstr>
      <vt:lpstr>It was the Best of Bus, It was the Worst of Bus:  Is Fixed Route Mass Street Transport a Public Good?</vt:lpstr>
      <vt:lpstr>Market Failures</vt:lpstr>
      <vt:lpstr>Public Goods…</vt:lpstr>
      <vt:lpstr>PowerPoint Presentation</vt:lpstr>
      <vt:lpstr>Externalities</vt:lpstr>
      <vt:lpstr>But Maybe Just Collective, Rather Than. Public</vt:lpstr>
      <vt:lpstr>A tale of two bus systems</vt:lpstr>
      <vt:lpstr>Transmilenio </vt:lpstr>
      <vt:lpstr>http://vimeo.com/28126860</vt:lpstr>
      <vt:lpstr>BAD: Transantiago, Santiago de Chile</vt:lpstr>
      <vt:lpstr>Problems with old system</vt:lpstr>
      <vt:lpstr>PowerPoint Presentation</vt:lpstr>
      <vt:lpstr>TranSantiago </vt:lpstr>
      <vt:lpstr>NPR Story, October 2007 </vt:lpstr>
      <vt:lpstr>NPR Story (Continued)</vt:lpstr>
      <vt:lpstr>Time Mag, 12-07:  “The Mass Transit System From Hell”</vt:lpstr>
      <vt:lpstr>TranSantiago </vt:lpstr>
      <vt:lpstr>The Solution</vt:lpstr>
      <vt:lpstr>TranSantiago </vt:lpstr>
      <vt:lpstr>Santiago Time Line</vt:lpstr>
      <vt:lpstr>City Fix Interview (3/2010):  Planners’ Attitude… </vt:lpstr>
      <vt:lpstr>Why a perception “not to save time…”</vt:lpstr>
      <vt:lpstr>When the Great Day Came</vt:lpstr>
      <vt:lpstr>What Went Wrong?</vt:lpstr>
      <vt:lpstr>Santiago Bus Route Systems</vt:lpstr>
      <vt:lpstr>Comparisons</vt:lpstr>
      <vt:lpstr>What would an ideal system look like? Public or Private</vt:lpstr>
      <vt:lpstr>Could a private system work?</vt:lpstr>
      <vt:lpstr>Could a private system work?</vt:lpstr>
      <vt:lpstr>Could a private system work?</vt:lpstr>
      <vt:lpstr>Could a private system work?</vt:lpstr>
      <vt:lpstr>Questions for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Michael Munger</dc:creator>
  <cp:lastModifiedBy>Mike Munger--Duke U</cp:lastModifiedBy>
  <cp:revision>78</cp:revision>
  <dcterms:created xsi:type="dcterms:W3CDTF">2009-06-28T07:03:36Z</dcterms:created>
  <dcterms:modified xsi:type="dcterms:W3CDTF">2013-06-05T12:24:16Z</dcterms:modified>
</cp:coreProperties>
</file>