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59" r:id="rId5"/>
    <p:sldId id="260" r:id="rId6"/>
    <p:sldId id="261" r:id="rId7"/>
    <p:sldId id="262" r:id="rId8"/>
    <p:sldId id="318" r:id="rId9"/>
    <p:sldId id="319"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320" r:id="rId25"/>
    <p:sldId id="281" r:id="rId26"/>
    <p:sldId id="314" r:id="rId27"/>
    <p:sldId id="282" r:id="rId28"/>
    <p:sldId id="283" r:id="rId29"/>
    <p:sldId id="284" r:id="rId30"/>
    <p:sldId id="306" r:id="rId31"/>
    <p:sldId id="307"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300" r:id="rId47"/>
    <p:sldId id="301" r:id="rId48"/>
    <p:sldId id="316" r:id="rId49"/>
    <p:sldId id="317" r:id="rId50"/>
    <p:sldId id="322" r:id="rId51"/>
    <p:sldId id="323" r:id="rId52"/>
    <p:sldId id="324" r:id="rId53"/>
    <p:sldId id="325" r:id="rId54"/>
    <p:sldId id="326"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3908F1-7B5D-4EB3-9317-380899482DA1}" type="datetimeFigureOut">
              <a:rPr lang="en-US" smtClean="0"/>
              <a:t>6/2/2013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EFC31-F63C-49AE-8076-FBF27322ADAC}"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3908F1-7B5D-4EB3-9317-380899482DA1}" type="datetimeFigureOut">
              <a:rPr lang="en-US" smtClean="0"/>
              <a:t>6/2/2013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EFC31-F63C-49AE-8076-FBF27322ADAC}"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3908F1-7B5D-4EB3-9317-380899482DA1}" type="datetimeFigureOut">
              <a:rPr lang="en-US" smtClean="0"/>
              <a:t>6/2/2013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EFC31-F63C-49AE-8076-FBF27322ADAC}"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229600" cy="4114800"/>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5F73737-AF32-492C-8DAF-402DE91E2F4D}" type="slidenum">
              <a:rPr lang="en-US"/>
              <a:pPr/>
              <a:t>‹#›</a:t>
            </a:fld>
            <a:endParaRPr lang="en-US"/>
          </a:p>
        </p:txBody>
      </p:sp>
    </p:spTree>
    <p:extLst>
      <p:ext uri="{BB962C8B-B14F-4D97-AF65-F5344CB8AC3E}">
        <p14:creationId xmlns:p14="http://schemas.microsoft.com/office/powerpoint/2010/main" val="429391435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E8F9014-F709-4307-BBEB-7902207EA4C1}" type="slidenum">
              <a:rPr lang="en-US"/>
              <a:pPr/>
              <a:t>‹#›</a:t>
            </a:fld>
            <a:endParaRPr lang="en-US"/>
          </a:p>
        </p:txBody>
      </p:sp>
    </p:spTree>
    <p:extLst>
      <p:ext uri="{BB962C8B-B14F-4D97-AF65-F5344CB8AC3E}">
        <p14:creationId xmlns:p14="http://schemas.microsoft.com/office/powerpoint/2010/main" val="73077483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44417A5-856E-47FF-9AE5-56260C565576}" type="slidenum">
              <a:rPr lang="en-US"/>
              <a:pPr/>
              <a:t>‹#›</a:t>
            </a:fld>
            <a:endParaRPr lang="en-US"/>
          </a:p>
        </p:txBody>
      </p:sp>
    </p:spTree>
    <p:extLst>
      <p:ext uri="{BB962C8B-B14F-4D97-AF65-F5344CB8AC3E}">
        <p14:creationId xmlns:p14="http://schemas.microsoft.com/office/powerpoint/2010/main" val="9657884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373908F1-7B5D-4EB3-9317-380899482DA1}" type="datetimeFigureOut">
              <a:rPr lang="en-US" smtClean="0"/>
              <a:t>6/2/2013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EFC31-F63C-49AE-8076-FBF27322ADAC}"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3908F1-7B5D-4EB3-9317-380899482DA1}" type="datetimeFigureOut">
              <a:rPr lang="en-US" smtClean="0"/>
              <a:t>6/2/2013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EFC31-F63C-49AE-8076-FBF27322ADAC}"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3908F1-7B5D-4EB3-9317-380899482DA1}" type="datetimeFigureOut">
              <a:rPr lang="en-US" smtClean="0"/>
              <a:t>6/2/2013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FEFC31-F63C-49AE-8076-FBF27322ADAC}"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3908F1-7B5D-4EB3-9317-380899482DA1}" type="datetimeFigureOut">
              <a:rPr lang="en-US" smtClean="0"/>
              <a:t>6/2/2013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FEFC31-F63C-49AE-8076-FBF27322ADAC}"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3908F1-7B5D-4EB3-9317-380899482DA1}" type="datetimeFigureOut">
              <a:rPr lang="en-US" smtClean="0"/>
              <a:t>6/2/2013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FEFC31-F63C-49AE-8076-FBF27322ADAC}"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908F1-7B5D-4EB3-9317-380899482DA1}" type="datetimeFigureOut">
              <a:rPr lang="en-US" smtClean="0"/>
              <a:t>6/2/2013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FEFC31-F63C-49AE-8076-FBF27322ADAC}"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3908F1-7B5D-4EB3-9317-380899482DA1}" type="datetimeFigureOut">
              <a:rPr lang="en-US" smtClean="0"/>
              <a:t>6/2/2013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FEFC31-F63C-49AE-8076-FBF27322ADAC}"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3908F1-7B5D-4EB3-9317-380899482DA1}" type="datetimeFigureOut">
              <a:rPr lang="en-US" smtClean="0"/>
              <a:t>6/2/2013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FEFC31-F63C-49AE-8076-FBF27322ADAC}" type="slidenum">
              <a:rPr lang="en-US" smtClean="0"/>
              <a:t>‹#›</a:t>
            </a:fld>
            <a:endParaRPr lang="en-US"/>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373908F1-7B5D-4EB3-9317-380899482DA1}" type="datetimeFigureOut">
              <a:rPr lang="en-US" smtClean="0"/>
              <a:t>6/2/2013</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37FEFC31-F63C-49AE-8076-FBF27322ADAC}" type="slidenum">
              <a:rPr lang="en-US" smtClean="0"/>
              <a:t>‹#›</a:t>
            </a:fld>
            <a:endParaRPr lang="en-US"/>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200" y="228600"/>
            <a:ext cx="5486400" cy="1470025"/>
          </a:xfrm>
        </p:spPr>
        <p:txBody>
          <a:bodyPr/>
          <a:lstStyle/>
          <a:p>
            <a:r>
              <a:rPr lang="en-US" dirty="0" smtClean="0"/>
              <a:t>Democracy is… </a:t>
            </a:r>
            <a:r>
              <a:rPr lang="en-US" i="1" dirty="0"/>
              <a:t>O</a:t>
            </a:r>
            <a:r>
              <a:rPr lang="en-US" i="1" dirty="0" smtClean="0"/>
              <a:t>verrated</a:t>
            </a:r>
            <a:endParaRPr lang="en-US" i="1" dirty="0"/>
          </a:p>
        </p:txBody>
      </p:sp>
      <p:sp>
        <p:nvSpPr>
          <p:cNvPr id="3" name="Subtitle 2"/>
          <p:cNvSpPr>
            <a:spLocks noGrp="1"/>
          </p:cNvSpPr>
          <p:nvPr>
            <p:ph type="subTitle" idx="1"/>
          </p:nvPr>
        </p:nvSpPr>
        <p:spPr>
          <a:xfrm>
            <a:off x="228600" y="4743119"/>
            <a:ext cx="7117180" cy="861420"/>
          </a:xfrm>
        </p:spPr>
        <p:txBody>
          <a:bodyPr/>
          <a:lstStyle/>
          <a:p>
            <a:r>
              <a:rPr lang="en-US" dirty="0" smtClean="0"/>
              <a:t>Michael C. Munger</a:t>
            </a:r>
          </a:p>
          <a:p>
            <a:r>
              <a:rPr lang="en-US" dirty="0" smtClean="0"/>
              <a:t>PPE Director</a:t>
            </a:r>
          </a:p>
          <a:p>
            <a:r>
              <a:rPr lang="en-US" dirty="0" smtClean="0"/>
              <a:t>Duke University</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300" y="2552700"/>
            <a:ext cx="598170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89" y="76200"/>
            <a:ext cx="4445511"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6976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1009442" y="228600"/>
            <a:ext cx="7125113" cy="762001"/>
          </a:xfrm>
        </p:spPr>
        <p:txBody>
          <a:bodyPr/>
          <a:lstStyle/>
          <a:p>
            <a:r>
              <a:rPr lang="en-US" dirty="0"/>
              <a:t>“The” Right Thing</a:t>
            </a:r>
          </a:p>
        </p:txBody>
      </p:sp>
      <p:sp>
        <p:nvSpPr>
          <p:cNvPr id="160771" name="Rectangle 3"/>
          <p:cNvSpPr>
            <a:spLocks noGrp="1" noChangeArrowheads="1"/>
          </p:cNvSpPr>
          <p:nvPr>
            <p:ph type="body" idx="1"/>
          </p:nvPr>
        </p:nvSpPr>
        <p:spPr>
          <a:xfrm>
            <a:off x="457200" y="1066800"/>
            <a:ext cx="8458200" cy="5562600"/>
          </a:xfrm>
        </p:spPr>
        <p:txBody>
          <a:bodyPr/>
          <a:lstStyle/>
          <a:p>
            <a:pPr>
              <a:lnSpc>
                <a:spcPct val="90000"/>
              </a:lnSpc>
            </a:pPr>
            <a:r>
              <a:rPr lang="en-US" sz="2800" dirty="0"/>
              <a:t>There may not be any one right thing to do.  It depends.  </a:t>
            </a:r>
          </a:p>
          <a:p>
            <a:pPr>
              <a:lnSpc>
                <a:spcPct val="90000"/>
              </a:lnSpc>
            </a:pPr>
            <a:r>
              <a:rPr lang="en-US" sz="2800" dirty="0"/>
              <a:t>It is the nature of collective choices that they are unitary:  One defense budget, one standard for pollution, and so on.</a:t>
            </a:r>
          </a:p>
          <a:p>
            <a:pPr>
              <a:lnSpc>
                <a:spcPct val="90000"/>
              </a:lnSpc>
            </a:pPr>
            <a:r>
              <a:rPr lang="en-US" sz="2800" dirty="0"/>
              <a:t>Asking “What Will We Do?” begs the question.  The real question is</a:t>
            </a:r>
            <a:r>
              <a:rPr lang="en-US" sz="2800" i="1" dirty="0"/>
              <a:t>… </a:t>
            </a:r>
          </a:p>
          <a:p>
            <a:pPr algn="r">
              <a:lnSpc>
                <a:spcPct val="90000"/>
              </a:lnSpc>
              <a:buFont typeface="Wingdings" pitchFamily="2" charset="2"/>
              <a:buNone/>
            </a:pPr>
            <a:r>
              <a:rPr lang="en-US" sz="2800" i="1" dirty="0">
                <a:solidFill>
                  <a:srgbClr val="FFFF00"/>
                </a:solidFill>
              </a:rPr>
              <a:t>Why Do You Think There is a ‘We’?</a:t>
            </a:r>
          </a:p>
          <a:p>
            <a:pPr>
              <a:lnSpc>
                <a:spcPct val="90000"/>
              </a:lnSpc>
            </a:pPr>
            <a:r>
              <a:rPr lang="en-US" sz="2800" dirty="0"/>
              <a:t>Buchanan and Tullock’s “Two Levels”:  Can’t let the majority decide what the majority gets to decide</a:t>
            </a:r>
          </a:p>
        </p:txBody>
      </p:sp>
    </p:spTree>
    <p:extLst>
      <p:ext uri="{BB962C8B-B14F-4D97-AF65-F5344CB8AC3E}">
        <p14:creationId xmlns:p14="http://schemas.microsoft.com/office/powerpoint/2010/main" val="373985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a:t>Collective v. Public</a:t>
            </a:r>
          </a:p>
        </p:txBody>
      </p:sp>
      <p:graphicFrame>
        <p:nvGraphicFramePr>
          <p:cNvPr id="158723" name="Group 3"/>
          <p:cNvGraphicFramePr>
            <a:graphicFrameLocks noGrp="1"/>
          </p:cNvGraphicFramePr>
          <p:nvPr>
            <p:ph idx="1"/>
          </p:nvPr>
        </p:nvGraphicFramePr>
        <p:xfrm>
          <a:off x="0" y="1752600"/>
          <a:ext cx="9144000" cy="4238943"/>
        </p:xfrm>
        <a:graphic>
          <a:graphicData uri="http://schemas.openxmlformats.org/drawingml/2006/table">
            <a:tbl>
              <a:tblPr/>
              <a:tblGrid>
                <a:gridCol w="3128963"/>
                <a:gridCol w="3119437"/>
                <a:gridCol w="2895600"/>
              </a:tblGrid>
              <a:tr h="1201738">
                <a:tc>
                  <a:txBody>
                    <a:bodyPr/>
                    <a:lstStyle/>
                    <a:p>
                      <a:pPr marL="0" marR="0" lvl="0" indent="0" algn="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000" b="0" i="0" u="none" strike="noStrike" cap="none" normalizeH="0" baseline="0" smtClean="0">
                          <a:ln>
                            <a:noFill/>
                          </a:ln>
                          <a:solidFill>
                            <a:schemeClr val="bg1"/>
                          </a:solidFill>
                          <a:effectLst>
                            <a:outerShdw blurRad="38100" dist="38100" dir="2700000" algn="tl">
                              <a:srgbClr val="C0C0C0"/>
                            </a:outerShdw>
                          </a:effectLst>
                          <a:latin typeface="Tahoma" charset="0"/>
                        </a:rPr>
                        <a:t>Property of </a:t>
                      </a:r>
                      <a:r>
                        <a:rPr kumimoji="0" lang="en-US" sz="2000" b="0" i="1" u="none" strike="noStrike" cap="none" normalizeH="0" baseline="0" smtClean="0">
                          <a:ln>
                            <a:noFill/>
                          </a:ln>
                          <a:solidFill>
                            <a:schemeClr val="bg1"/>
                          </a:solidFill>
                          <a:effectLst>
                            <a:outerShdw blurRad="38100" dist="38100" dir="2700000" algn="tl">
                              <a:srgbClr val="C0C0C0"/>
                            </a:outerShdw>
                          </a:effectLst>
                          <a:latin typeface="Tahoma" charset="0"/>
                        </a:rPr>
                        <a:t>Choice</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000" b="0" i="0" u="none" strike="noStrike" cap="none" normalizeH="0" baseline="0" smtClean="0">
                          <a:ln>
                            <a:noFill/>
                          </a:ln>
                          <a:solidFill>
                            <a:schemeClr val="bg1"/>
                          </a:solidFill>
                          <a:effectLst>
                            <a:outerShdw blurRad="38100" dist="38100" dir="2700000" algn="tl">
                              <a:srgbClr val="C0C0C0"/>
                            </a:outerShdw>
                          </a:effectLst>
                          <a:latin typeface="Tahoma" charset="0"/>
                        </a:rPr>
                        <a:t>Property of </a:t>
                      </a:r>
                      <a:r>
                        <a:rPr kumimoji="0" lang="en-US" sz="2000" b="0" i="1" u="none" strike="noStrike" cap="none" normalizeH="0" baseline="0" smtClean="0">
                          <a:ln>
                            <a:noFill/>
                          </a:ln>
                          <a:solidFill>
                            <a:schemeClr val="bg1"/>
                          </a:solidFill>
                          <a:effectLst>
                            <a:outerShdw blurRad="38100" dist="38100" dir="2700000" algn="tl">
                              <a:srgbClr val="C0C0C0"/>
                            </a:outerShdw>
                          </a:effectLst>
                          <a:latin typeface="Tahoma" charset="0"/>
                        </a:rPr>
                        <a:t>Good</a:t>
                      </a:r>
                      <a:r>
                        <a:rPr kumimoji="0" lang="en-US" sz="2000" b="0" i="0" u="none" strike="noStrike" cap="none" normalizeH="0" baseline="0" smtClean="0">
                          <a:ln>
                            <a:noFill/>
                          </a:ln>
                          <a:solidFill>
                            <a:schemeClr val="bg1"/>
                          </a:solidFill>
                          <a:effectLst>
                            <a:outerShdw blurRad="38100" dist="38100" dir="2700000" algn="tl">
                              <a:srgbClr val="C0C0C0"/>
                            </a:outerShdw>
                          </a:effectLst>
                          <a:latin typeface="Tahoma" charset="0"/>
                        </a:rPr>
                        <a:t> </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Times New Roman" pitchFamily="18" charset="0"/>
                          <a:cs typeface="Times New Roman" pitchFamily="18" charset="0"/>
                        </a:rPr>
                        <a:t>Individual Decision:</a:t>
                      </a: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  I can choose, alone and without interference</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Times New Roman" pitchFamily="18" charset="0"/>
                          <a:cs typeface="Times New Roman" pitchFamily="18" charset="0"/>
                        </a:rPr>
                        <a:t>Collective Decision:</a:t>
                      </a: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  Choices are made by a group, and are binding on all</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13128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Times New Roman" pitchFamily="18" charset="0"/>
                          <a:cs typeface="Times New Roman" pitchFamily="18" charset="0"/>
                        </a:rPr>
                        <a:t>Private Decision:</a:t>
                      </a: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  My choice has no consequence for your welfare</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28600" algn="l"/>
                        </a:tabLst>
                      </a:pPr>
                      <a:r>
                        <a:rPr kumimoji="0" lang="en-US" sz="2000" b="0" i="1" u="none" strike="noStrike" cap="none" normalizeH="0" baseline="0" smtClean="0">
                          <a:ln>
                            <a:noFill/>
                          </a:ln>
                          <a:solidFill>
                            <a:schemeClr val="bg1"/>
                          </a:solidFill>
                          <a:effectLst/>
                          <a:latin typeface="Times New Roman" pitchFamily="18" charset="0"/>
                          <a:cs typeface="Times New Roman" pitchFamily="18" charset="0"/>
                        </a:rPr>
                        <a:t>Liberty of the individual:</a:t>
                      </a: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What socks should I wear?</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Whom should I marry?</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28600" algn="l"/>
                        </a:tabLst>
                      </a:pPr>
                      <a:r>
                        <a:rPr kumimoji="0" lang="en-US" sz="2000" b="0" i="1" u="none" strike="noStrike" cap="none" normalizeH="0" baseline="0" smtClean="0">
                          <a:ln>
                            <a:noFill/>
                          </a:ln>
                          <a:solidFill>
                            <a:schemeClr val="bg1"/>
                          </a:solidFill>
                          <a:effectLst/>
                          <a:latin typeface="Times New Roman" pitchFamily="18" charset="0"/>
                          <a:cs typeface="Times New Roman" pitchFamily="18" charset="0"/>
                        </a:rPr>
                        <a:t>Tyranny of the majority:</a:t>
                      </a: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Invasion of privacy</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Theft of property rights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15509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Times New Roman" pitchFamily="18" charset="0"/>
                          <a:cs typeface="Times New Roman" pitchFamily="18" charset="0"/>
                        </a:rPr>
                        <a:t>Public Decision:</a:t>
                      </a: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  My choices  affect your welfare</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28600" algn="l"/>
                        </a:tabLst>
                      </a:pPr>
                      <a:r>
                        <a:rPr kumimoji="0" lang="en-US" sz="2000" b="0" i="1" u="none" strike="noStrike" cap="none" normalizeH="0" baseline="0" smtClean="0">
                          <a:ln>
                            <a:noFill/>
                          </a:ln>
                          <a:solidFill>
                            <a:schemeClr val="bg1"/>
                          </a:solidFill>
                          <a:effectLst/>
                          <a:latin typeface="Times New Roman" pitchFamily="18" charset="0"/>
                          <a:cs typeface="Times New Roman" pitchFamily="18" charset="0"/>
                        </a:rPr>
                        <a:t>Underinvestment, or else theft by the minority:</a:t>
                      </a: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Air or water pollution</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Education</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28600" algn="l"/>
                        </a:tabLst>
                      </a:pPr>
                      <a:r>
                        <a:rPr kumimoji="0" lang="en-US" sz="2000" b="0" i="1" u="none" strike="noStrike" cap="none" normalizeH="0" baseline="0" smtClean="0">
                          <a:ln>
                            <a:noFill/>
                          </a:ln>
                          <a:solidFill>
                            <a:schemeClr val="bg1"/>
                          </a:solidFill>
                          <a:effectLst/>
                          <a:latin typeface="Times New Roman" pitchFamily="18" charset="0"/>
                          <a:cs typeface="Times New Roman" pitchFamily="18" charset="0"/>
                        </a:rPr>
                        <a:t>Liberty of the group</a:t>
                      </a: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How much to spend on defense?</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How to take care of the poor?</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bl>
          </a:graphicData>
        </a:graphic>
      </p:graphicFrame>
      <p:sp>
        <p:nvSpPr>
          <p:cNvPr id="158746" name="AutoShape 26"/>
          <p:cNvSpPr>
            <a:spLocks noChangeArrowheads="1"/>
          </p:cNvSpPr>
          <p:nvPr/>
        </p:nvSpPr>
        <p:spPr bwMode="auto">
          <a:xfrm>
            <a:off x="2133600" y="2057400"/>
            <a:ext cx="1143000" cy="152400"/>
          </a:xfrm>
          <a:prstGeom prst="rightArrow">
            <a:avLst>
              <a:gd name="adj1" fmla="val 50000"/>
              <a:gd name="adj2" fmla="val 1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47" name="AutoShape 27"/>
          <p:cNvSpPr>
            <a:spLocks noChangeArrowheads="1"/>
          </p:cNvSpPr>
          <p:nvPr/>
        </p:nvSpPr>
        <p:spPr bwMode="auto">
          <a:xfrm rot="6050418">
            <a:off x="495300" y="2705100"/>
            <a:ext cx="533400" cy="152400"/>
          </a:xfrm>
          <a:prstGeom prst="rightArrow">
            <a:avLst>
              <a:gd name="adj1" fmla="val 50000"/>
              <a:gd name="adj2"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48" name="AutoShape 28"/>
          <p:cNvSpPr>
            <a:spLocks noChangeArrowheads="1"/>
          </p:cNvSpPr>
          <p:nvPr/>
        </p:nvSpPr>
        <p:spPr bwMode="auto">
          <a:xfrm>
            <a:off x="4495800" y="3200400"/>
            <a:ext cx="3733800" cy="1143000"/>
          </a:xfrm>
          <a:prstGeom prst="rightArrow">
            <a:avLst>
              <a:gd name="adj1" fmla="val 50000"/>
              <a:gd name="adj2" fmla="val 81667"/>
            </a:avLst>
          </a:prstGeom>
          <a:noFill/>
          <a:ln w="76200">
            <a:solidFill>
              <a:srgbClr val="FF0066"/>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36192354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8748"/>
                                        </p:tgtEl>
                                        <p:attrNameLst>
                                          <p:attrName>style.visibility</p:attrName>
                                        </p:attrNameLst>
                                      </p:cBhvr>
                                      <p:to>
                                        <p:strVal val="visible"/>
                                      </p:to>
                                    </p:set>
                                    <p:anim calcmode="lin" valueType="num">
                                      <p:cBhvr additive="base">
                                        <p:cTn id="7" dur="500" fill="hold"/>
                                        <p:tgtEl>
                                          <p:spTgt spid="158748"/>
                                        </p:tgtEl>
                                        <p:attrNameLst>
                                          <p:attrName>ppt_x</p:attrName>
                                        </p:attrNameLst>
                                      </p:cBhvr>
                                      <p:tavLst>
                                        <p:tav tm="0">
                                          <p:val>
                                            <p:strVal val="0-#ppt_w/2"/>
                                          </p:val>
                                        </p:tav>
                                        <p:tav tm="100000">
                                          <p:val>
                                            <p:strVal val="#ppt_x"/>
                                          </p:val>
                                        </p:tav>
                                      </p:tavLst>
                                    </p:anim>
                                    <p:anim calcmode="lin" valueType="num">
                                      <p:cBhvr additive="base">
                                        <p:cTn id="8" dur="500" fill="hold"/>
                                        <p:tgtEl>
                                          <p:spTgt spid="158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t>Coherence and Legitimacy</a:t>
            </a:r>
          </a:p>
        </p:txBody>
      </p:sp>
      <p:sp>
        <p:nvSpPr>
          <p:cNvPr id="162819" name="Rectangle 3"/>
          <p:cNvSpPr>
            <a:spLocks noGrp="1" noChangeArrowheads="1"/>
          </p:cNvSpPr>
          <p:nvPr>
            <p:ph type="body" idx="1"/>
          </p:nvPr>
        </p:nvSpPr>
        <p:spPr>
          <a:xfrm>
            <a:off x="457200" y="1295400"/>
            <a:ext cx="8686800" cy="5562600"/>
          </a:xfrm>
        </p:spPr>
        <p:txBody>
          <a:bodyPr>
            <a:normAutofit/>
          </a:bodyPr>
          <a:lstStyle/>
          <a:p>
            <a:pPr>
              <a:lnSpc>
                <a:spcPct val="90000"/>
              </a:lnSpc>
              <a:buFont typeface="Wingdings" pitchFamily="2" charset="2"/>
              <a:buNone/>
            </a:pPr>
            <a:r>
              <a:rPr lang="en-US" sz="2800" dirty="0"/>
              <a:t>Can a group of people who disagree come to a consensus?  How would this work?  Why would we believe that the “consensus” is any more than an imperfect choice?</a:t>
            </a:r>
          </a:p>
          <a:p>
            <a:pPr>
              <a:lnSpc>
                <a:spcPct val="90000"/>
              </a:lnSpc>
              <a:buFont typeface="Wingdings" pitchFamily="2" charset="2"/>
              <a:buNone/>
            </a:pPr>
            <a:r>
              <a:rPr lang="en-US" sz="2800" dirty="0"/>
              <a:t>Do the choices of majorities tell us anything about “the right thing to do” in the face of disagreement?  </a:t>
            </a:r>
          </a:p>
          <a:p>
            <a:pPr>
              <a:lnSpc>
                <a:spcPct val="90000"/>
              </a:lnSpc>
              <a:buFont typeface="Wingdings" pitchFamily="2" charset="2"/>
              <a:buNone/>
            </a:pPr>
            <a:r>
              <a:rPr lang="en-US" sz="2800" dirty="0"/>
              <a:t>Is there such a thing as “the majority,” which we just have to discover through voting or some political process?</a:t>
            </a:r>
          </a:p>
          <a:p>
            <a:pPr>
              <a:lnSpc>
                <a:spcPct val="90000"/>
              </a:lnSpc>
              <a:buFont typeface="Wingdings" pitchFamily="2" charset="2"/>
              <a:buNone/>
            </a:pPr>
            <a:r>
              <a:rPr lang="en-US" sz="2800" dirty="0"/>
              <a:t>I want…you want…what do </a:t>
            </a:r>
            <a:r>
              <a:rPr lang="en-US" sz="2800" b="1" i="1" dirty="0">
                <a:solidFill>
                  <a:srgbClr val="FFFF00"/>
                </a:solidFill>
              </a:rPr>
              <a:t>we</a:t>
            </a:r>
            <a:r>
              <a:rPr lang="en-US" sz="2800" dirty="0"/>
              <a:t> want?</a:t>
            </a:r>
          </a:p>
        </p:txBody>
      </p:sp>
    </p:spTree>
    <p:extLst>
      <p:ext uri="{BB962C8B-B14F-4D97-AF65-F5344CB8AC3E}">
        <p14:creationId xmlns:p14="http://schemas.microsoft.com/office/powerpoint/2010/main" val="3174008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81000" y="533400"/>
            <a:ext cx="8763000" cy="2590800"/>
          </a:xfrm>
        </p:spPr>
        <p:txBody>
          <a:bodyPr/>
          <a:lstStyle/>
          <a:p>
            <a:r>
              <a:rPr lang="en-US"/>
              <a:t>Step back for a moment….</a:t>
            </a:r>
            <a:br>
              <a:rPr lang="en-US"/>
            </a:br>
            <a:r>
              <a:rPr lang="en-US"/>
              <a:t>The Fundamental Human Problem</a:t>
            </a:r>
            <a:br>
              <a:rPr lang="en-US"/>
            </a:br>
            <a:r>
              <a:rPr lang="en-US"/>
              <a:t>(according to Munger)</a:t>
            </a:r>
          </a:p>
        </p:txBody>
      </p:sp>
      <p:sp>
        <p:nvSpPr>
          <p:cNvPr id="69635" name="Rectangle 3"/>
          <p:cNvSpPr>
            <a:spLocks noGrp="1" noChangeArrowheads="1"/>
          </p:cNvSpPr>
          <p:nvPr>
            <p:ph type="body" idx="1"/>
          </p:nvPr>
        </p:nvSpPr>
        <p:spPr>
          <a:xfrm>
            <a:off x="685800" y="3200400"/>
            <a:ext cx="8229600" cy="2895600"/>
          </a:xfrm>
        </p:spPr>
        <p:txBody>
          <a:bodyPr/>
          <a:lstStyle/>
          <a:p>
            <a:pPr>
              <a:buFont typeface="Wingdings" pitchFamily="2" charset="2"/>
              <a:buNone/>
            </a:pPr>
            <a:r>
              <a:rPr lang="en-US" sz="4400" i="1" dirty="0">
                <a:latin typeface="Book Antiqua" pitchFamily="18" charset="0"/>
                <a:cs typeface="Times New Roman" pitchFamily="18" charset="0"/>
              </a:rPr>
              <a:t>How can we construct or preserve </a:t>
            </a:r>
            <a:r>
              <a:rPr lang="en-US" sz="4400" i="1" dirty="0">
                <a:solidFill>
                  <a:schemeClr val="accent1"/>
                </a:solidFill>
                <a:latin typeface="Book Antiqua" pitchFamily="18" charset="0"/>
                <a:cs typeface="Times New Roman" pitchFamily="18" charset="0"/>
              </a:rPr>
              <a:t>institutions</a:t>
            </a:r>
            <a:r>
              <a:rPr lang="en-US" sz="4400" i="1" dirty="0">
                <a:latin typeface="Book Antiqua" pitchFamily="18" charset="0"/>
                <a:cs typeface="Times New Roman" pitchFamily="18" charset="0"/>
              </a:rPr>
              <a:t> that make individual </a:t>
            </a:r>
            <a:r>
              <a:rPr lang="en-US" sz="4400" i="1" dirty="0">
                <a:solidFill>
                  <a:srgbClr val="FF6699"/>
                </a:solidFill>
                <a:latin typeface="Book Antiqua" pitchFamily="18" charset="0"/>
                <a:cs typeface="Times New Roman" pitchFamily="18" charset="0"/>
              </a:rPr>
              <a:t>self-interest</a:t>
            </a:r>
            <a:r>
              <a:rPr lang="en-US" sz="4400" i="1" dirty="0">
                <a:latin typeface="Book Antiqua" pitchFamily="18" charset="0"/>
                <a:cs typeface="Times New Roman" pitchFamily="18" charset="0"/>
              </a:rPr>
              <a:t> </a:t>
            </a:r>
            <a:r>
              <a:rPr lang="en-US" sz="4400" i="1" u="sng" dirty="0">
                <a:solidFill>
                  <a:schemeClr val="folHlink"/>
                </a:solidFill>
                <a:latin typeface="Book Antiqua" pitchFamily="18" charset="0"/>
                <a:cs typeface="Times New Roman" pitchFamily="18" charset="0"/>
              </a:rPr>
              <a:t>not inconsistent</a:t>
            </a:r>
            <a:r>
              <a:rPr lang="en-US" sz="4400" i="1" dirty="0">
                <a:solidFill>
                  <a:schemeClr val="folHlink"/>
                </a:solidFill>
                <a:latin typeface="Book Antiqua" pitchFamily="18" charset="0"/>
                <a:cs typeface="Times New Roman" pitchFamily="18" charset="0"/>
              </a:rPr>
              <a:t> with the common good</a:t>
            </a:r>
            <a:r>
              <a:rPr lang="en-US" sz="4400" i="1" dirty="0">
                <a:latin typeface="Book Antiqua" pitchFamily="18" charset="0"/>
                <a:cs typeface="Times New Roman" pitchFamily="18" charset="0"/>
              </a:rPr>
              <a:t>?</a:t>
            </a:r>
            <a:r>
              <a:rPr lang="en-US" sz="4400" dirty="0"/>
              <a:t> </a:t>
            </a:r>
          </a:p>
        </p:txBody>
      </p:sp>
    </p:spTree>
    <p:extLst>
      <p:ext uri="{BB962C8B-B14F-4D97-AF65-F5344CB8AC3E}">
        <p14:creationId xmlns:p14="http://schemas.microsoft.com/office/powerpoint/2010/main" val="1896630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52401" y="675724"/>
            <a:ext cx="3505199" cy="924475"/>
          </a:xfrm>
        </p:spPr>
        <p:txBody>
          <a:bodyPr/>
          <a:lstStyle/>
          <a:p>
            <a:r>
              <a:rPr lang="en-US" dirty="0" smtClean="0"/>
              <a:t>Two Approaches</a:t>
            </a:r>
            <a:endParaRPr lang="en-US" dirty="0"/>
          </a:p>
        </p:txBody>
      </p:sp>
      <p:sp>
        <p:nvSpPr>
          <p:cNvPr id="72707" name="Rectangle 3"/>
          <p:cNvSpPr>
            <a:spLocks noGrp="1" noChangeArrowheads="1"/>
          </p:cNvSpPr>
          <p:nvPr>
            <p:ph type="body" idx="1"/>
          </p:nvPr>
        </p:nvSpPr>
        <p:spPr>
          <a:xfrm>
            <a:off x="27830" y="1295400"/>
            <a:ext cx="8839200" cy="5410200"/>
          </a:xfrm>
        </p:spPr>
        <p:txBody>
          <a:bodyPr/>
          <a:lstStyle/>
          <a:p>
            <a:pPr marL="0" indent="0">
              <a:spcBef>
                <a:spcPts val="0"/>
              </a:spcBef>
              <a:spcAft>
                <a:spcPts val="0"/>
              </a:spcAft>
              <a:buNone/>
            </a:pPr>
            <a:r>
              <a:rPr lang="en-US" sz="2800" i="1" dirty="0" err="1" smtClean="0"/>
              <a:t>Madisonian</a:t>
            </a:r>
            <a:r>
              <a:rPr lang="en-US" sz="2800" i="1" dirty="0" smtClean="0"/>
              <a:t>: </a:t>
            </a:r>
            <a:r>
              <a:rPr lang="en-US" sz="2800" dirty="0" smtClean="0"/>
              <a:t>Take self-interest as </a:t>
            </a:r>
          </a:p>
          <a:p>
            <a:pPr marL="0" indent="0">
              <a:spcBef>
                <a:spcPts val="0"/>
              </a:spcBef>
              <a:spcAft>
                <a:spcPts val="0"/>
              </a:spcAft>
              <a:buNone/>
            </a:pPr>
            <a:r>
              <a:rPr lang="en-US" sz="2800" dirty="0" smtClean="0"/>
              <a:t>given, and design institutions to </a:t>
            </a:r>
          </a:p>
          <a:p>
            <a:pPr marL="0" indent="0">
              <a:spcBef>
                <a:spcPts val="0"/>
              </a:spcBef>
              <a:spcAft>
                <a:spcPts val="0"/>
              </a:spcAft>
              <a:buNone/>
            </a:pPr>
            <a:r>
              <a:rPr lang="en-US" sz="2800" dirty="0" smtClean="0"/>
              <a:t>take advantage.  “</a:t>
            </a:r>
            <a:r>
              <a:rPr lang="en-US" sz="2800" dirty="0"/>
              <a:t>Ambition </a:t>
            </a:r>
            <a:r>
              <a:rPr lang="en-US" sz="2800" dirty="0" smtClean="0"/>
              <a:t>must</a:t>
            </a:r>
          </a:p>
          <a:p>
            <a:pPr marL="0" indent="0">
              <a:spcBef>
                <a:spcPts val="0"/>
              </a:spcBef>
              <a:spcAft>
                <a:spcPts val="0"/>
              </a:spcAft>
              <a:buNone/>
            </a:pPr>
            <a:r>
              <a:rPr lang="en-US" sz="2800" dirty="0" smtClean="0"/>
              <a:t>be </a:t>
            </a:r>
            <a:r>
              <a:rPr lang="en-US" sz="2800" dirty="0"/>
              <a:t>made to counteract ambition</a:t>
            </a:r>
            <a:r>
              <a:rPr lang="en-US" sz="2800" dirty="0" smtClean="0"/>
              <a:t>…”</a:t>
            </a:r>
          </a:p>
          <a:p>
            <a:pPr marL="0" indent="0">
              <a:spcBef>
                <a:spcPts val="0"/>
              </a:spcBef>
              <a:spcAft>
                <a:spcPts val="0"/>
              </a:spcAft>
              <a:buNone/>
            </a:pPr>
            <a:endParaRPr lang="en-US" sz="2800" dirty="0"/>
          </a:p>
          <a:p>
            <a:pPr marL="0" indent="0">
              <a:spcBef>
                <a:spcPts val="0"/>
              </a:spcBef>
              <a:spcAft>
                <a:spcPts val="0"/>
              </a:spcAft>
              <a:buNone/>
            </a:pPr>
            <a:r>
              <a:rPr lang="en-US" sz="2800" i="1" dirty="0" smtClean="0"/>
              <a:t>Rousseauvian: </a:t>
            </a:r>
            <a:r>
              <a:rPr lang="en-US" sz="2800" dirty="0" smtClean="0"/>
              <a:t>Transform </a:t>
            </a:r>
            <a:r>
              <a:rPr lang="en-US" sz="2800" dirty="0"/>
              <a:t>the self</a:t>
            </a:r>
            <a:r>
              <a:rPr lang="en-US" sz="2800" dirty="0" smtClean="0"/>
              <a:t>,</a:t>
            </a:r>
          </a:p>
          <a:p>
            <a:pPr marL="0" indent="0">
              <a:spcBef>
                <a:spcPts val="0"/>
              </a:spcBef>
              <a:spcAft>
                <a:spcPts val="0"/>
              </a:spcAft>
              <a:buNone/>
            </a:pPr>
            <a:r>
              <a:rPr lang="en-US" sz="2800" dirty="0" smtClean="0"/>
              <a:t>solve problem </a:t>
            </a:r>
            <a:r>
              <a:rPr lang="en-US" sz="2800" dirty="0"/>
              <a:t>of </a:t>
            </a:r>
            <a:r>
              <a:rPr lang="en-US" sz="2800" i="1" dirty="0"/>
              <a:t>amour </a:t>
            </a:r>
            <a:r>
              <a:rPr lang="en-US" sz="2800" i="1" dirty="0" err="1"/>
              <a:t>propre</a:t>
            </a:r>
            <a:r>
              <a:rPr lang="en-US" sz="2800" dirty="0" smtClean="0"/>
              <a:t>.</a:t>
            </a:r>
          </a:p>
          <a:p>
            <a:pPr marL="0" indent="0">
              <a:spcBef>
                <a:spcPts val="0"/>
              </a:spcBef>
              <a:spcAft>
                <a:spcPts val="0"/>
              </a:spcAft>
              <a:buNone/>
            </a:pPr>
            <a:r>
              <a:rPr lang="en-US" sz="2800" dirty="0" smtClean="0"/>
              <a:t>Inscribe </a:t>
            </a:r>
            <a:r>
              <a:rPr lang="en-US" sz="2800" dirty="0"/>
              <a:t>the law on the hearts of </a:t>
            </a:r>
            <a:endParaRPr lang="en-US" sz="2800" dirty="0" smtClean="0"/>
          </a:p>
          <a:p>
            <a:pPr marL="0" indent="0">
              <a:spcBef>
                <a:spcPts val="0"/>
              </a:spcBef>
              <a:spcAft>
                <a:spcPts val="0"/>
              </a:spcAft>
              <a:buNone/>
            </a:pPr>
            <a:r>
              <a:rPr lang="en-US" sz="2800" dirty="0" smtClean="0"/>
              <a:t>men</a:t>
            </a:r>
            <a:r>
              <a:rPr lang="en-US" sz="2800" dirty="0"/>
              <a:t>.  Some preferences are </a:t>
            </a:r>
            <a:endParaRPr lang="en-US" sz="2800" dirty="0" smtClean="0"/>
          </a:p>
          <a:p>
            <a:pPr marL="0" indent="0">
              <a:spcBef>
                <a:spcPts val="0"/>
              </a:spcBef>
              <a:spcAft>
                <a:spcPts val="0"/>
              </a:spcAft>
              <a:buNone/>
            </a:pPr>
            <a:r>
              <a:rPr lang="en-US" sz="2800" dirty="0" smtClean="0"/>
              <a:t>Better than </a:t>
            </a:r>
            <a:r>
              <a:rPr lang="en-US" sz="2800" dirty="0"/>
              <a:t>others.</a:t>
            </a:r>
          </a:p>
          <a:p>
            <a:pPr>
              <a:buFont typeface="Wingdings" pitchFamily="2" charset="2"/>
              <a:buNone/>
            </a:pP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012" y="381000"/>
            <a:ext cx="2566988"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7012" y="3742414"/>
            <a:ext cx="2566988" cy="3115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004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0" y="381000"/>
            <a:ext cx="8991600" cy="1371600"/>
          </a:xfrm>
        </p:spPr>
        <p:txBody>
          <a:bodyPr/>
          <a:lstStyle/>
          <a:p>
            <a:r>
              <a:rPr lang="en-US"/>
              <a:t>Origins of Government Institutions</a:t>
            </a:r>
          </a:p>
        </p:txBody>
      </p:sp>
      <p:sp>
        <p:nvSpPr>
          <p:cNvPr id="192515" name="Rectangle 3"/>
          <p:cNvSpPr>
            <a:spLocks noGrp="1" noChangeArrowheads="1"/>
          </p:cNvSpPr>
          <p:nvPr>
            <p:ph type="body" idx="1"/>
          </p:nvPr>
        </p:nvSpPr>
        <p:spPr>
          <a:xfrm>
            <a:off x="457200" y="1981200"/>
            <a:ext cx="8229600" cy="4648200"/>
          </a:xfrm>
        </p:spPr>
        <p:txBody>
          <a:bodyPr/>
          <a:lstStyle/>
          <a:p>
            <a:pPr>
              <a:lnSpc>
                <a:spcPct val="90000"/>
              </a:lnSpc>
              <a:buFont typeface="Wingdings" pitchFamily="2" charset="2"/>
              <a:buNone/>
            </a:pPr>
            <a:r>
              <a:rPr lang="en-US" sz="2800" dirty="0"/>
              <a:t>What if we all wanted the same thing?  Would government even be necessary?</a:t>
            </a:r>
          </a:p>
          <a:p>
            <a:pPr>
              <a:lnSpc>
                <a:spcPct val="90000"/>
              </a:lnSpc>
              <a:buFont typeface="Wingdings" pitchFamily="2" charset="2"/>
              <a:buNone/>
            </a:pPr>
            <a:endParaRPr lang="en-US" sz="2800" dirty="0"/>
          </a:p>
          <a:p>
            <a:pPr>
              <a:lnSpc>
                <a:spcPct val="90000"/>
              </a:lnSpc>
              <a:buFont typeface="Wingdings" pitchFamily="2" charset="2"/>
              <a:buNone/>
            </a:pPr>
            <a:r>
              <a:rPr lang="en-US" sz="2800" dirty="0"/>
              <a:t>It would.  Because we </a:t>
            </a:r>
            <a:r>
              <a:rPr lang="en-US" sz="2800" i="1" dirty="0">
                <a:solidFill>
                  <a:srgbClr val="FF0000"/>
                </a:solidFill>
              </a:rPr>
              <a:t>do</a:t>
            </a:r>
            <a:r>
              <a:rPr lang="en-US" sz="2800" dirty="0"/>
              <a:t> all want the same thing:  </a:t>
            </a:r>
            <a:r>
              <a:rPr lang="en-US" sz="2800" i="1" dirty="0"/>
              <a:t>more….</a:t>
            </a:r>
          </a:p>
          <a:p>
            <a:pPr>
              <a:lnSpc>
                <a:spcPct val="90000"/>
              </a:lnSpc>
              <a:buFont typeface="Wingdings" pitchFamily="2" charset="2"/>
              <a:buNone/>
            </a:pPr>
            <a:endParaRPr lang="en-US" sz="2800" dirty="0"/>
          </a:p>
          <a:p>
            <a:pPr>
              <a:lnSpc>
                <a:spcPct val="90000"/>
              </a:lnSpc>
              <a:buFont typeface="Wingdings" pitchFamily="2" charset="2"/>
              <a:buNone/>
            </a:pPr>
            <a:r>
              <a:rPr lang="en-US" sz="2800" dirty="0"/>
              <a:t>On disagreement, Charles IV:  </a:t>
            </a:r>
          </a:p>
          <a:p>
            <a:pPr>
              <a:lnSpc>
                <a:spcPct val="90000"/>
              </a:lnSpc>
              <a:buFont typeface="Wingdings" pitchFamily="2" charset="2"/>
              <a:buNone/>
            </a:pPr>
            <a:r>
              <a:rPr lang="en-US" sz="2800" dirty="0"/>
              <a:t>“My cousin Francis and I are in perfect accord—he wants Milan and so do I.”</a:t>
            </a:r>
          </a:p>
          <a:p>
            <a:pPr>
              <a:lnSpc>
                <a:spcPct val="90000"/>
              </a:lnSpc>
              <a:buFont typeface="Wingdings" pitchFamily="2" charset="2"/>
              <a:buNone/>
            </a:pPr>
            <a:endParaRPr lang="en-US" dirty="0"/>
          </a:p>
        </p:txBody>
      </p:sp>
    </p:spTree>
    <p:extLst>
      <p:ext uri="{BB962C8B-B14F-4D97-AF65-F5344CB8AC3E}">
        <p14:creationId xmlns:p14="http://schemas.microsoft.com/office/powerpoint/2010/main" val="258375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t>Madisonian Institutions</a:t>
            </a:r>
          </a:p>
        </p:txBody>
      </p:sp>
      <p:sp>
        <p:nvSpPr>
          <p:cNvPr id="172035" name="Rectangle 3"/>
          <p:cNvSpPr>
            <a:spLocks noGrp="1" noChangeArrowheads="1"/>
          </p:cNvSpPr>
          <p:nvPr>
            <p:ph type="body" idx="1"/>
          </p:nvPr>
        </p:nvSpPr>
        <p:spPr/>
        <p:txBody>
          <a:bodyPr>
            <a:normAutofit/>
          </a:bodyPr>
          <a:lstStyle/>
          <a:p>
            <a:r>
              <a:rPr lang="en-US" sz="2800" dirty="0"/>
              <a:t>Markets—Smith’s baker</a:t>
            </a:r>
          </a:p>
          <a:p>
            <a:r>
              <a:rPr lang="en-US" sz="2800" dirty="0"/>
              <a:t>Politics—Federalist #51:  </a:t>
            </a:r>
          </a:p>
          <a:p>
            <a:pPr>
              <a:buFont typeface="Wingdings" pitchFamily="2" charset="2"/>
              <a:buNone/>
            </a:pPr>
            <a:r>
              <a:rPr lang="en-US" sz="2800" dirty="0"/>
              <a:t>Men are not angels</a:t>
            </a:r>
          </a:p>
          <a:p>
            <a:pPr>
              <a:buFont typeface="Wingdings" pitchFamily="2" charset="2"/>
              <a:buNone/>
            </a:pPr>
            <a:r>
              <a:rPr lang="en-US" sz="2800" dirty="0"/>
              <a:t>Men are not ruled by angels</a:t>
            </a:r>
          </a:p>
          <a:p>
            <a:pPr>
              <a:buFont typeface="Wingdings" pitchFamily="2" charset="2"/>
              <a:buNone/>
            </a:pPr>
            <a:r>
              <a:rPr lang="en-US" sz="2800" dirty="0"/>
              <a:t>“Ambition must be made to counteract ambition…”</a:t>
            </a:r>
          </a:p>
        </p:txBody>
      </p:sp>
    </p:spTree>
    <p:extLst>
      <p:ext uri="{BB962C8B-B14F-4D97-AF65-F5344CB8AC3E}">
        <p14:creationId xmlns:p14="http://schemas.microsoft.com/office/powerpoint/2010/main" val="584323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body" idx="1"/>
          </p:nvPr>
        </p:nvSpPr>
        <p:spPr>
          <a:xfrm>
            <a:off x="685800" y="1295400"/>
            <a:ext cx="7772400" cy="4953000"/>
          </a:xfrm>
        </p:spPr>
        <p:txBody>
          <a:bodyPr/>
          <a:lstStyle/>
          <a:p>
            <a:pPr>
              <a:buFont typeface="Wingdings" pitchFamily="2" charset="2"/>
              <a:buNone/>
            </a:pPr>
            <a:r>
              <a:rPr lang="en-US" sz="2800"/>
              <a:t>But it is asked how a man can be both free and forced to conform to wills that are not his own. How are the opponents at once free and subject to laws they have not agreed to?</a:t>
            </a:r>
          </a:p>
          <a:p>
            <a:pPr>
              <a:buFont typeface="Wingdings" pitchFamily="2" charset="2"/>
              <a:buNone/>
            </a:pPr>
            <a:r>
              <a:rPr lang="en-US" sz="2800"/>
              <a:t>I retort that the question is wrongly put.  The citizen gives his consent to all the laws, including those which are passed in spite of his opposition, and even those which punish him when he dares to break any of them…. (From </a:t>
            </a:r>
            <a:r>
              <a:rPr lang="en-US" sz="2800" i="1"/>
              <a:t>The Social Contract</a:t>
            </a:r>
            <a:r>
              <a:rPr lang="en-US" sz="2800"/>
              <a:t>)</a:t>
            </a:r>
          </a:p>
        </p:txBody>
      </p:sp>
      <p:sp>
        <p:nvSpPr>
          <p:cNvPr id="167939" name="Rectangle 3"/>
          <p:cNvSpPr>
            <a:spLocks noGrp="1" noChangeArrowheads="1"/>
          </p:cNvSpPr>
          <p:nvPr>
            <p:ph type="title"/>
          </p:nvPr>
        </p:nvSpPr>
        <p:spPr>
          <a:xfrm>
            <a:off x="228600" y="304800"/>
            <a:ext cx="8915400" cy="685800"/>
          </a:xfrm>
          <a:noFill/>
          <a:ln/>
        </p:spPr>
        <p:txBody>
          <a:bodyPr anchor="b"/>
          <a:lstStyle/>
          <a:p>
            <a:r>
              <a:rPr lang="en-US"/>
              <a:t>Democracy Unbound….Rousseau</a:t>
            </a:r>
          </a:p>
        </p:txBody>
      </p:sp>
    </p:spTree>
    <p:extLst>
      <p:ext uri="{BB962C8B-B14F-4D97-AF65-F5344CB8AC3E}">
        <p14:creationId xmlns:p14="http://schemas.microsoft.com/office/powerpoint/2010/main" val="353808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body" idx="1"/>
          </p:nvPr>
        </p:nvSpPr>
        <p:spPr>
          <a:xfrm>
            <a:off x="228600" y="990600"/>
            <a:ext cx="8915400" cy="5867400"/>
          </a:xfrm>
        </p:spPr>
        <p:txBody>
          <a:bodyPr>
            <a:normAutofit/>
          </a:bodyPr>
          <a:lstStyle/>
          <a:p>
            <a:pPr>
              <a:lnSpc>
                <a:spcPct val="90000"/>
              </a:lnSpc>
              <a:buFont typeface="Wingdings" pitchFamily="2" charset="2"/>
              <a:buNone/>
            </a:pPr>
            <a:r>
              <a:rPr lang="en-US" sz="2800" dirty="0"/>
              <a:t>When in the popular assembly a law is proposed, what the people is asked is not exactly whether it approves or rejects the proposal, but whether it is in conformity with the general will, which is their will…. </a:t>
            </a:r>
          </a:p>
          <a:p>
            <a:pPr>
              <a:lnSpc>
                <a:spcPct val="90000"/>
              </a:lnSpc>
              <a:buFont typeface="Wingdings" pitchFamily="2" charset="2"/>
              <a:buNone/>
            </a:pPr>
            <a:r>
              <a:rPr lang="en-US" sz="2800" dirty="0"/>
              <a:t>When therefore the opinion that is contrary to my own prevails, this proves neither more nor less than that I was mistaken, and that what I thought to be the general will was not so. </a:t>
            </a:r>
          </a:p>
          <a:p>
            <a:pPr>
              <a:lnSpc>
                <a:spcPct val="90000"/>
              </a:lnSpc>
              <a:buFont typeface="Wingdings" pitchFamily="2" charset="2"/>
              <a:buNone/>
            </a:pPr>
            <a:r>
              <a:rPr lang="en-US" sz="2800" dirty="0"/>
              <a:t>If my particular opinion had carried the day I should have achieved the opposite of what was my will; and it is in that case that I should not have been free.</a:t>
            </a:r>
          </a:p>
        </p:txBody>
      </p:sp>
      <p:sp>
        <p:nvSpPr>
          <p:cNvPr id="168963" name="Rectangle 3"/>
          <p:cNvSpPr>
            <a:spLocks noGrp="1" noChangeArrowheads="1"/>
          </p:cNvSpPr>
          <p:nvPr>
            <p:ph type="title"/>
          </p:nvPr>
        </p:nvSpPr>
        <p:spPr>
          <a:xfrm>
            <a:off x="914400" y="152400"/>
            <a:ext cx="7772400" cy="609600"/>
          </a:xfrm>
          <a:noFill/>
          <a:ln/>
        </p:spPr>
        <p:txBody>
          <a:bodyPr anchor="b"/>
          <a:lstStyle/>
          <a:p>
            <a:r>
              <a:rPr lang="en-US" dirty="0"/>
              <a:t>Democracy Unbound….</a:t>
            </a:r>
          </a:p>
        </p:txBody>
      </p:sp>
    </p:spTree>
    <p:extLst>
      <p:ext uri="{BB962C8B-B14F-4D97-AF65-F5344CB8AC3E}">
        <p14:creationId xmlns:p14="http://schemas.microsoft.com/office/powerpoint/2010/main" val="1305879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838200" y="228600"/>
            <a:ext cx="7772400" cy="685800"/>
          </a:xfrm>
        </p:spPr>
        <p:txBody>
          <a:bodyPr/>
          <a:lstStyle/>
          <a:p>
            <a:r>
              <a:rPr lang="en-US" sz="4000"/>
              <a:t>Loyal Opposition?</a:t>
            </a:r>
          </a:p>
        </p:txBody>
      </p:sp>
      <p:sp>
        <p:nvSpPr>
          <p:cNvPr id="169987" name="Rectangle 3"/>
          <p:cNvSpPr>
            <a:spLocks noGrp="1" noChangeArrowheads="1"/>
          </p:cNvSpPr>
          <p:nvPr>
            <p:ph type="body" idx="1"/>
          </p:nvPr>
        </p:nvSpPr>
        <p:spPr>
          <a:xfrm>
            <a:off x="381000" y="1066800"/>
            <a:ext cx="8763000" cy="5562600"/>
          </a:xfrm>
        </p:spPr>
        <p:txBody>
          <a:bodyPr>
            <a:normAutofit/>
          </a:bodyPr>
          <a:lstStyle/>
          <a:p>
            <a:pPr>
              <a:lnSpc>
                <a:spcPct val="90000"/>
              </a:lnSpc>
              <a:buFont typeface="Wingdings" pitchFamily="2" charset="2"/>
              <a:buNone/>
            </a:pPr>
            <a:r>
              <a:rPr lang="en-US" sz="2400" dirty="0"/>
              <a:t>This conception of democracy is logical.  The actions of  government are driven by the people; the general will is sovereign. Opposition to the general will is treason, and must be punished.  No </a:t>
            </a:r>
            <a:r>
              <a:rPr lang="en-US" sz="2400" i="1" u="sng" dirty="0"/>
              <a:t>need</a:t>
            </a:r>
            <a:r>
              <a:rPr lang="en-US" sz="2400" dirty="0"/>
              <a:t> for two parties:  </a:t>
            </a:r>
            <a:r>
              <a:rPr lang="en-US" sz="2400" i="1" u="sng" dirty="0"/>
              <a:t>only one general will</a:t>
            </a:r>
            <a:r>
              <a:rPr lang="en-US" sz="2400" dirty="0"/>
              <a:t>.</a:t>
            </a:r>
          </a:p>
          <a:p>
            <a:pPr>
              <a:lnSpc>
                <a:spcPct val="90000"/>
              </a:lnSpc>
              <a:buFont typeface="Wingdings" pitchFamily="2" charset="2"/>
              <a:buNone/>
            </a:pPr>
            <a:r>
              <a:rPr lang="en-US" sz="2400" dirty="0"/>
              <a:t>All those countries with “Peoples’ Democratic Republic of ___” were not perversions of democracy, but </a:t>
            </a:r>
            <a:r>
              <a:rPr lang="en-US" sz="2400" dirty="0" err="1"/>
              <a:t>examplars</a:t>
            </a:r>
            <a:r>
              <a:rPr lang="en-US" sz="2400" dirty="0"/>
              <a:t>.  That is what pure democracy, with no limits on scope, looks like.  Cannot be otherwise.</a:t>
            </a:r>
          </a:p>
          <a:p>
            <a:pPr>
              <a:lnSpc>
                <a:spcPct val="90000"/>
              </a:lnSpc>
              <a:buFont typeface="Wingdings" pitchFamily="2" charset="2"/>
              <a:buNone/>
            </a:pPr>
            <a:r>
              <a:rPr lang="en-US" sz="2400" dirty="0" smtClean="0"/>
              <a:t>Majoritarian Democracy</a:t>
            </a:r>
            <a:r>
              <a:rPr lang="en-US" sz="2400" dirty="0"/>
              <a:t>, </a:t>
            </a:r>
            <a:r>
              <a:rPr lang="en-US" sz="2400" i="1" dirty="0"/>
              <a:t>in and of itself</a:t>
            </a:r>
            <a:r>
              <a:rPr lang="en-US" sz="2400" dirty="0"/>
              <a:t>, is an attractive concept that </a:t>
            </a:r>
            <a:r>
              <a:rPr lang="en-US" sz="2400" i="1" dirty="0"/>
              <a:t>must constitute a recipe for tyranny</a:t>
            </a:r>
            <a:r>
              <a:rPr lang="en-US" sz="2400" dirty="0"/>
              <a:t>, unless the scope of collective sovereignty is strictly limited.</a:t>
            </a:r>
          </a:p>
        </p:txBody>
      </p:sp>
    </p:spTree>
    <p:extLst>
      <p:ext uri="{BB962C8B-B14F-4D97-AF65-F5344CB8AC3E}">
        <p14:creationId xmlns:p14="http://schemas.microsoft.com/office/powerpoint/2010/main" val="1982504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6200"/>
            <a:ext cx="5257800" cy="1219200"/>
          </a:xfrm>
        </p:spPr>
        <p:txBody>
          <a:bodyPr/>
          <a:lstStyle/>
          <a:p>
            <a:r>
              <a:rPr lang="en-US" dirty="0" smtClean="0"/>
              <a:t>We've got a fever, and the only prescription is…more democracy!</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249928"/>
            <a:ext cx="4324350"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21603"/>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0615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4000"/>
              <a:t>Che Guevara’s “Man and Socialism in Cuba” (1965).</a:t>
            </a:r>
          </a:p>
        </p:txBody>
      </p:sp>
      <p:sp>
        <p:nvSpPr>
          <p:cNvPr id="112643" name="Rectangle 3"/>
          <p:cNvSpPr>
            <a:spLocks noGrp="1" noChangeArrowheads="1"/>
          </p:cNvSpPr>
          <p:nvPr>
            <p:ph type="body" sz="half" idx="1"/>
          </p:nvPr>
        </p:nvSpPr>
        <p:spPr>
          <a:xfrm>
            <a:off x="228600" y="1600200"/>
            <a:ext cx="8763000" cy="5029200"/>
          </a:xfrm>
        </p:spPr>
        <p:txBody>
          <a:bodyPr/>
          <a:lstStyle/>
          <a:p>
            <a:pPr>
              <a:lnSpc>
                <a:spcPct val="90000"/>
              </a:lnSpc>
            </a:pPr>
            <a:endParaRPr lang="en-US" sz="2400" dirty="0"/>
          </a:p>
          <a:p>
            <a:pPr>
              <a:lnSpc>
                <a:spcPct val="90000"/>
              </a:lnSpc>
              <a:buFont typeface="Wingdings" pitchFamily="2" charset="2"/>
              <a:buNone/>
            </a:pPr>
            <a:r>
              <a:rPr lang="en-US" sz="2400" dirty="0"/>
              <a:t>Society as a whole must become a huge school....We can see the new man who begins to emerge in this period of the building of socialism. His image is as yet unfinished; in fact it will never be finished, since the process advances parallel the development of new economic forms. </a:t>
            </a:r>
            <a:r>
              <a:rPr lang="en-US" sz="2400" i="1" dirty="0">
                <a:solidFill>
                  <a:srgbClr val="FFFF00"/>
                </a:solidFill>
              </a:rPr>
              <a:t>Discounting those whose lack of education makes them tend toward the solitary road, towards the satisfaction of their ambitions, there are others who, even within this new picture of over-all advances, tend to march in isolation from the accompanying mass.</a:t>
            </a:r>
            <a:r>
              <a:rPr lang="en-US" sz="2400" dirty="0"/>
              <a:t> What is more important is that people become more aware every day of the need to incorporate themselves into society and of their own importance as motors of that society </a:t>
            </a:r>
          </a:p>
        </p:txBody>
      </p:sp>
    </p:spTree>
    <p:extLst>
      <p:ext uri="{BB962C8B-B14F-4D97-AF65-F5344CB8AC3E}">
        <p14:creationId xmlns:p14="http://schemas.microsoft.com/office/powerpoint/2010/main" val="89500546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04800" y="609600"/>
            <a:ext cx="7772400" cy="1219200"/>
          </a:xfrm>
        </p:spPr>
        <p:txBody>
          <a:bodyPr/>
          <a:lstStyle/>
          <a:p>
            <a:r>
              <a:rPr lang="en-US" sz="3200" dirty="0">
                <a:solidFill>
                  <a:srgbClr val="FFFF00"/>
                </a:solidFill>
              </a:rPr>
              <a:t>Collective Choices</a:t>
            </a:r>
            <a:r>
              <a:rPr lang="en-US" sz="3200" i="1" dirty="0">
                <a:solidFill>
                  <a:srgbClr val="FF0000"/>
                </a:solidFill>
              </a:rPr>
              <a:t/>
            </a:r>
            <a:br>
              <a:rPr lang="en-US" sz="3200" i="1" dirty="0">
                <a:solidFill>
                  <a:srgbClr val="FF0000"/>
                </a:solidFill>
              </a:rPr>
            </a:br>
            <a:r>
              <a:rPr lang="en-US" sz="3200" i="1" dirty="0">
                <a:solidFill>
                  <a:schemeClr val="bg1"/>
                </a:solidFill>
              </a:rPr>
              <a:t>‘What is truth?’ said jesting Pilate, and would not stay for an answer</a:t>
            </a:r>
            <a:r>
              <a:rPr lang="en-US" sz="3200" i="1" dirty="0">
                <a:solidFill>
                  <a:schemeClr val="accent1"/>
                </a:solidFill>
              </a:rPr>
              <a:t>.</a:t>
            </a:r>
          </a:p>
        </p:txBody>
      </p:sp>
      <p:sp>
        <p:nvSpPr>
          <p:cNvPr id="116739" name="Rectangle 3"/>
          <p:cNvSpPr>
            <a:spLocks noGrp="1" noChangeArrowheads="1"/>
          </p:cNvSpPr>
          <p:nvPr>
            <p:ph type="body" idx="1"/>
          </p:nvPr>
        </p:nvSpPr>
        <p:spPr>
          <a:xfrm>
            <a:off x="304800" y="2286000"/>
            <a:ext cx="8839200" cy="5029200"/>
          </a:xfrm>
        </p:spPr>
        <p:txBody>
          <a:bodyPr/>
          <a:lstStyle/>
          <a:p>
            <a:pPr>
              <a:buFont typeface="Wingdings" pitchFamily="2" charset="2"/>
              <a:buNone/>
            </a:pPr>
            <a:r>
              <a:rPr lang="en-US" sz="2800" dirty="0"/>
              <a:t>True Statements?</a:t>
            </a:r>
          </a:p>
          <a:p>
            <a:pPr>
              <a:buFont typeface="Wingdings" pitchFamily="2" charset="2"/>
              <a:buNone/>
            </a:pPr>
            <a:r>
              <a:rPr lang="en-US" sz="2800" i="1" dirty="0"/>
              <a:t>Democracy means: “rule by the people”</a:t>
            </a:r>
          </a:p>
          <a:p>
            <a:pPr>
              <a:buFont typeface="Wingdings" pitchFamily="2" charset="2"/>
              <a:buNone/>
            </a:pPr>
            <a:r>
              <a:rPr lang="en-US" sz="2800" i="1" dirty="0"/>
              <a:t>Democracy is the best form of government</a:t>
            </a:r>
          </a:p>
          <a:p>
            <a:pPr>
              <a:buFont typeface="Wingdings" pitchFamily="2" charset="2"/>
              <a:buNone/>
            </a:pPr>
            <a:r>
              <a:rPr lang="en-US" sz="2800" i="1" dirty="0"/>
              <a:t>The </a:t>
            </a:r>
            <a:r>
              <a:rPr lang="en-US" sz="2800" i="1" u="sng" dirty="0"/>
              <a:t>many</a:t>
            </a:r>
            <a:r>
              <a:rPr lang="en-US" sz="2800" i="1" dirty="0"/>
              <a:t> are wiser than </a:t>
            </a:r>
            <a:r>
              <a:rPr lang="en-US" sz="2800" i="1" u="sng" dirty="0"/>
              <a:t>any one</a:t>
            </a:r>
            <a:r>
              <a:rPr lang="en-US" sz="2800" i="1" dirty="0"/>
              <a:t> person</a:t>
            </a:r>
          </a:p>
          <a:p>
            <a:pPr>
              <a:buFont typeface="Wingdings" pitchFamily="2" charset="2"/>
              <a:buNone/>
            </a:pPr>
            <a:r>
              <a:rPr lang="en-US" sz="2800" i="1" u="sng" dirty="0"/>
              <a:t>Morality</a:t>
            </a:r>
            <a:r>
              <a:rPr lang="en-US" sz="2800" i="1" dirty="0"/>
              <a:t> is defined by </a:t>
            </a:r>
            <a:r>
              <a:rPr lang="en-US" sz="2800" i="1" u="sng" dirty="0"/>
              <a:t>majority</a:t>
            </a:r>
            <a:r>
              <a:rPr lang="en-US" sz="2800" i="1" dirty="0"/>
              <a:t>—Democracy is a means of discovering truth</a:t>
            </a:r>
          </a:p>
          <a:p>
            <a:pPr algn="r">
              <a:buFont typeface="Wingdings" pitchFamily="2" charset="2"/>
              <a:buNone/>
            </a:pPr>
            <a:endParaRPr lang="en-US" sz="3600" dirty="0">
              <a:solidFill>
                <a:schemeClr val="accent1"/>
              </a:solidFill>
            </a:endParaRPr>
          </a:p>
          <a:p>
            <a:pPr>
              <a:buFont typeface="Wingdings" pitchFamily="2" charset="2"/>
              <a:buNone/>
            </a:pPr>
            <a:endParaRPr lang="en-US" sz="3600" dirty="0">
              <a:solidFill>
                <a:schemeClr val="accent1"/>
              </a:solidFill>
            </a:endParaRPr>
          </a:p>
        </p:txBody>
      </p:sp>
    </p:spTree>
    <p:extLst>
      <p:ext uri="{BB962C8B-B14F-4D97-AF65-F5344CB8AC3E}">
        <p14:creationId xmlns:p14="http://schemas.microsoft.com/office/powerpoint/2010/main" val="3378063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152400" y="304800"/>
            <a:ext cx="8686800" cy="838200"/>
          </a:xfrm>
        </p:spPr>
        <p:txBody>
          <a:bodyPr/>
          <a:lstStyle/>
          <a:p>
            <a:r>
              <a:rPr lang="en-US" sz="3600" dirty="0"/>
              <a:t>A movie:  Pure Democracy in Action</a:t>
            </a:r>
          </a:p>
        </p:txBody>
      </p:sp>
      <p:pic>
        <p:nvPicPr>
          <p:cNvPr id="2" name="Tacoma Bridge Disaster -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066800"/>
            <a:ext cx="8229600" cy="5257800"/>
          </a:xfrm>
          <a:prstGeom prst="rect">
            <a:avLst/>
          </a:prstGeom>
        </p:spPr>
      </p:pic>
    </p:spTree>
    <p:extLst>
      <p:ext uri="{BB962C8B-B14F-4D97-AF65-F5344CB8AC3E}">
        <p14:creationId xmlns:p14="http://schemas.microsoft.com/office/powerpoint/2010/main" val="60450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990600" y="152400"/>
            <a:ext cx="7772400" cy="914400"/>
          </a:xfrm>
        </p:spPr>
        <p:txBody>
          <a:bodyPr/>
          <a:lstStyle/>
          <a:p>
            <a:r>
              <a:rPr lang="en-US" dirty="0" smtClean="0"/>
              <a:t>Constitutions are "Bridges"</a:t>
            </a:r>
            <a:endParaRPr lang="en-US" dirty="0"/>
          </a:p>
        </p:txBody>
      </p:sp>
      <p:sp>
        <p:nvSpPr>
          <p:cNvPr id="117763" name="Rectangle 3"/>
          <p:cNvSpPr>
            <a:spLocks noGrp="1" noChangeArrowheads="1"/>
          </p:cNvSpPr>
          <p:nvPr>
            <p:ph type="body" idx="1"/>
          </p:nvPr>
        </p:nvSpPr>
        <p:spPr>
          <a:xfrm>
            <a:off x="304800" y="1066800"/>
            <a:ext cx="8686800" cy="5562600"/>
          </a:xfrm>
        </p:spPr>
        <p:txBody>
          <a:bodyPr>
            <a:normAutofit/>
          </a:bodyPr>
          <a:lstStyle/>
          <a:p>
            <a:r>
              <a:rPr lang="en-US" sz="3600" dirty="0" smtClean="0"/>
              <a:t>Strength?</a:t>
            </a:r>
          </a:p>
          <a:p>
            <a:r>
              <a:rPr lang="en-US" sz="3600" dirty="0" smtClean="0"/>
              <a:t>Beauty?</a:t>
            </a:r>
            <a:endParaRPr lang="en-US" sz="3600" dirty="0"/>
          </a:p>
          <a:p>
            <a:r>
              <a:rPr lang="en-US" sz="3600" dirty="0" smtClean="0"/>
              <a:t>Stability?</a:t>
            </a:r>
            <a:endParaRPr lang="en-US" sz="3600" dirty="0"/>
          </a:p>
        </p:txBody>
      </p:sp>
    </p:spTree>
    <p:extLst>
      <p:ext uri="{BB962C8B-B14F-4D97-AF65-F5344CB8AC3E}">
        <p14:creationId xmlns:p14="http://schemas.microsoft.com/office/powerpoint/2010/main" val="1360766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990600" y="152400"/>
            <a:ext cx="7772400" cy="914400"/>
          </a:xfrm>
        </p:spPr>
        <p:txBody>
          <a:bodyPr/>
          <a:lstStyle/>
          <a:p>
            <a:r>
              <a:rPr lang="en-US"/>
              <a:t>Central Questions:</a:t>
            </a:r>
          </a:p>
        </p:txBody>
      </p:sp>
      <p:sp>
        <p:nvSpPr>
          <p:cNvPr id="117763" name="Rectangle 3"/>
          <p:cNvSpPr>
            <a:spLocks noGrp="1" noChangeArrowheads="1"/>
          </p:cNvSpPr>
          <p:nvPr>
            <p:ph type="body" idx="1"/>
          </p:nvPr>
        </p:nvSpPr>
        <p:spPr>
          <a:xfrm>
            <a:off x="304800" y="1066800"/>
            <a:ext cx="8686800" cy="5562600"/>
          </a:xfrm>
        </p:spPr>
        <p:txBody>
          <a:bodyPr>
            <a:normAutofit/>
          </a:bodyPr>
          <a:lstStyle/>
          <a:p>
            <a:pPr marL="609600" indent="-609600">
              <a:buFont typeface="Wingdings" pitchFamily="2" charset="2"/>
              <a:buNone/>
            </a:pPr>
            <a:r>
              <a:rPr lang="en-US" sz="2800" dirty="0"/>
              <a:t>Can reasonable people differ?  Can a reasonable person oppose gay marriage?  Can a reasonable person be pro-life?  Is it possible to support the war in Iraq?</a:t>
            </a:r>
          </a:p>
          <a:p>
            <a:pPr marL="609600" indent="-609600">
              <a:buFont typeface="Wingdings" pitchFamily="2" charset="2"/>
              <a:buNone/>
            </a:pPr>
            <a:r>
              <a:rPr lang="en-US" sz="2800" dirty="0"/>
              <a:t>What is the basis of disagreement—</a:t>
            </a:r>
          </a:p>
          <a:p>
            <a:pPr marL="609600" indent="-609600">
              <a:buFont typeface="Wingdings" pitchFamily="2" charset="2"/>
              <a:buAutoNum type="arabicPeriod"/>
            </a:pPr>
            <a:r>
              <a:rPr lang="en-US" sz="2800" dirty="0"/>
              <a:t>Chocolate vs. Vanilla? In politics, values.  Are they primitives? Deliberation won’t help.</a:t>
            </a:r>
          </a:p>
          <a:p>
            <a:pPr marL="609600" indent="-609600">
              <a:buFont typeface="Wingdings" pitchFamily="2" charset="2"/>
              <a:buAutoNum type="arabicPeriod"/>
            </a:pPr>
            <a:r>
              <a:rPr lang="en-US" sz="2800" dirty="0"/>
              <a:t>Different information sets?  Evidence about causes, different understandings of means-ends relations.  Deliberation might help.</a:t>
            </a:r>
          </a:p>
          <a:p>
            <a:pPr marL="609600" indent="-609600">
              <a:buFont typeface="Wingdings" pitchFamily="2" charset="2"/>
              <a:buNone/>
            </a:pPr>
            <a:r>
              <a:rPr lang="en-US" sz="2800" dirty="0"/>
              <a:t>Is there a “</a:t>
            </a:r>
            <a:r>
              <a:rPr lang="en-US" sz="2800" i="1" dirty="0"/>
              <a:t>fact of the matter</a:t>
            </a:r>
            <a:r>
              <a:rPr lang="en-US" sz="2800" dirty="0"/>
              <a:t>”?</a:t>
            </a:r>
          </a:p>
        </p:txBody>
      </p:sp>
    </p:spTree>
    <p:extLst>
      <p:ext uri="{BB962C8B-B14F-4D97-AF65-F5344CB8AC3E}">
        <p14:creationId xmlns:p14="http://schemas.microsoft.com/office/powerpoint/2010/main" val="409973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990600" y="152400"/>
            <a:ext cx="7772400" cy="914400"/>
          </a:xfrm>
        </p:spPr>
        <p:txBody>
          <a:bodyPr/>
          <a:lstStyle/>
          <a:p>
            <a:r>
              <a:rPr lang="en-US" dirty="0"/>
              <a:t>Central </a:t>
            </a:r>
            <a:r>
              <a:rPr lang="en-US" dirty="0" smtClean="0"/>
              <a:t>Problems:</a:t>
            </a:r>
            <a:endParaRPr lang="en-US" dirty="0"/>
          </a:p>
        </p:txBody>
      </p:sp>
      <p:sp>
        <p:nvSpPr>
          <p:cNvPr id="119811" name="Rectangle 3"/>
          <p:cNvSpPr>
            <a:spLocks noGrp="1" noChangeArrowheads="1"/>
          </p:cNvSpPr>
          <p:nvPr>
            <p:ph type="body" idx="1"/>
          </p:nvPr>
        </p:nvSpPr>
        <p:spPr>
          <a:xfrm>
            <a:off x="457200" y="1066800"/>
            <a:ext cx="8534400" cy="5562600"/>
          </a:xfrm>
        </p:spPr>
        <p:txBody>
          <a:bodyPr>
            <a:normAutofit/>
          </a:bodyPr>
          <a:lstStyle/>
          <a:p>
            <a:pPr marL="609600" indent="-609600">
              <a:buFont typeface="Wingdings" pitchFamily="2" charset="2"/>
              <a:buNone/>
            </a:pPr>
            <a:r>
              <a:rPr lang="en-US" sz="2800" dirty="0"/>
              <a:t>The real problems of democratic choice:</a:t>
            </a:r>
          </a:p>
          <a:p>
            <a:pPr marL="609600" indent="-609600">
              <a:buFont typeface="Wingdings" pitchFamily="2" charset="2"/>
              <a:buAutoNum type="arabicPeriod"/>
            </a:pPr>
            <a:r>
              <a:rPr lang="en-US" sz="2800" dirty="0"/>
              <a:t>Scope of government/collective power:  the Buchanan problem</a:t>
            </a:r>
          </a:p>
          <a:p>
            <a:pPr marL="609600" indent="-609600">
              <a:buFont typeface="Wingdings" pitchFamily="2" charset="2"/>
              <a:buAutoNum type="arabicPeriod"/>
            </a:pPr>
            <a:r>
              <a:rPr lang="en-US" sz="2800" dirty="0"/>
              <a:t>Information of time and place:  the Hayek problem</a:t>
            </a:r>
          </a:p>
          <a:p>
            <a:pPr marL="609600" indent="-609600">
              <a:buFont typeface="Wingdings" pitchFamily="2" charset="2"/>
              <a:buAutoNum type="arabicPeriod"/>
            </a:pPr>
            <a:r>
              <a:rPr lang="en-US" sz="2800" dirty="0"/>
              <a:t>Coherence and legitimacy:  The Condorcet / Arrow problem</a:t>
            </a:r>
          </a:p>
        </p:txBody>
      </p:sp>
    </p:spTree>
    <p:extLst>
      <p:ext uri="{BB962C8B-B14F-4D97-AF65-F5344CB8AC3E}">
        <p14:creationId xmlns:p14="http://schemas.microsoft.com/office/powerpoint/2010/main" val="1219993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829758" cy="924475"/>
          </a:xfrm>
        </p:spPr>
        <p:txBody>
          <a:bodyPr/>
          <a:lstStyle/>
          <a:p>
            <a:r>
              <a:rPr lang="en-US" dirty="0" smtClean="0"/>
              <a:t>Should Majorities Decide Everything?</a:t>
            </a:r>
            <a:endParaRPr lang="en-US" dirty="0"/>
          </a:p>
        </p:txBody>
      </p:sp>
      <p:pic>
        <p:nvPicPr>
          <p:cNvPr id="4" name="Should Majorities Decide Everything    LearnLiberty.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990600"/>
            <a:ext cx="8229600" cy="4868863"/>
          </a:xfrm>
        </p:spPr>
      </p:pic>
    </p:spTree>
    <p:extLst>
      <p:ext uri="{BB962C8B-B14F-4D97-AF65-F5344CB8AC3E}">
        <p14:creationId xmlns:p14="http://schemas.microsoft.com/office/powerpoint/2010/main" val="859695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dirty="0" smtClean="0"/>
              <a:t>Problem #1:  Scope</a:t>
            </a:r>
            <a:endParaRPr lang="en-US" dirty="0"/>
          </a:p>
        </p:txBody>
      </p:sp>
      <p:sp>
        <p:nvSpPr>
          <p:cNvPr id="120835" name="Rectangle 3"/>
          <p:cNvSpPr>
            <a:spLocks noGrp="1" noChangeArrowheads="1"/>
          </p:cNvSpPr>
          <p:nvPr>
            <p:ph type="body" idx="1"/>
          </p:nvPr>
        </p:nvSpPr>
        <p:spPr/>
        <p:txBody>
          <a:bodyPr>
            <a:noAutofit/>
          </a:bodyPr>
          <a:lstStyle/>
          <a:p>
            <a:pPr>
              <a:buFont typeface="Wingdings" pitchFamily="2" charset="2"/>
              <a:buNone/>
            </a:pPr>
            <a:r>
              <a:rPr lang="en-US" sz="2800" dirty="0"/>
              <a:t>What can government decide?  How would we decide what government can decide?</a:t>
            </a:r>
          </a:p>
          <a:p>
            <a:pPr>
              <a:buFont typeface="Wingdings" pitchFamily="2" charset="2"/>
              <a:buNone/>
            </a:pPr>
            <a:r>
              <a:rPr lang="en-US" sz="2800" dirty="0"/>
              <a:t>What do I get to decide, by myself?  What things does my family get to decide?</a:t>
            </a:r>
          </a:p>
          <a:p>
            <a:pPr>
              <a:buFont typeface="Wingdings" pitchFamily="2" charset="2"/>
              <a:buNone/>
            </a:pPr>
            <a:r>
              <a:rPr lang="en-US" sz="2800" dirty="0"/>
              <a:t>Suppose a group of people want to decide something for me, for my own good?  Can they do that?  How could I stop them?</a:t>
            </a:r>
          </a:p>
        </p:txBody>
      </p:sp>
    </p:spTree>
    <p:extLst>
      <p:ext uri="{BB962C8B-B14F-4D97-AF65-F5344CB8AC3E}">
        <p14:creationId xmlns:p14="http://schemas.microsoft.com/office/powerpoint/2010/main" val="4132960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z="4000"/>
              <a:t>P.J. O’Rourke—Information and Scope Problems of MR</a:t>
            </a:r>
          </a:p>
        </p:txBody>
      </p:sp>
      <p:sp>
        <p:nvSpPr>
          <p:cNvPr id="121859" name="Rectangle 3"/>
          <p:cNvSpPr>
            <a:spLocks noGrp="1" noChangeArrowheads="1"/>
          </p:cNvSpPr>
          <p:nvPr>
            <p:ph type="body" sz="half" idx="1"/>
          </p:nvPr>
        </p:nvSpPr>
        <p:spPr>
          <a:xfrm>
            <a:off x="152400" y="2209800"/>
            <a:ext cx="8915400" cy="4530725"/>
          </a:xfrm>
        </p:spPr>
        <p:txBody>
          <a:bodyPr/>
          <a:lstStyle/>
          <a:p>
            <a:pPr marL="0">
              <a:lnSpc>
                <a:spcPct val="80000"/>
              </a:lnSpc>
              <a:buFont typeface="Wingdings" pitchFamily="2" charset="2"/>
              <a:buNone/>
            </a:pPr>
            <a:r>
              <a:rPr lang="en-US" sz="2800" dirty="0"/>
              <a:t>Now, majority rule is a precious, sacred thing worth dying for. But—like other precious, sacred things, such as the home and the family—it's not only worth dying for; it can make you wish you were dead. Imagine if all of life were determined by majority rule. Every meal would be a pizza. Every pair of pants, even those in a Brooks Brothers suit, would be stone-washed denim. Celebrity diets and exercise books would be the only thing on the shelves at the library. And—since women are a majority of the population, we'd all be married to Mel Gibson. (</a:t>
            </a:r>
            <a:r>
              <a:rPr lang="en-US" sz="2800" i="1" dirty="0"/>
              <a:t>Parliament of Whores,</a:t>
            </a:r>
            <a:r>
              <a:rPr lang="en-US" sz="2800" dirty="0"/>
              <a:t> 1991, p. 5).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488" y="196850"/>
            <a:ext cx="3883025" cy="662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755650"/>
            <a:ext cx="6502400" cy="534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30685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sz="4000"/>
              <a:t>James Buchanan:  </a:t>
            </a:r>
            <a:br>
              <a:rPr lang="en-US" sz="4000"/>
            </a:br>
            <a:r>
              <a:rPr lang="en-US" sz="4000"/>
              <a:t>Like Hobbes, too much liberty?</a:t>
            </a:r>
          </a:p>
        </p:txBody>
      </p:sp>
      <p:sp>
        <p:nvSpPr>
          <p:cNvPr id="122883" name="Rectangle 3"/>
          <p:cNvSpPr>
            <a:spLocks noGrp="1" noChangeArrowheads="1"/>
          </p:cNvSpPr>
          <p:nvPr>
            <p:ph type="body" idx="1"/>
          </p:nvPr>
        </p:nvSpPr>
        <p:spPr>
          <a:xfrm>
            <a:off x="0" y="1600200"/>
            <a:ext cx="9144000" cy="5257800"/>
          </a:xfrm>
        </p:spPr>
        <p:txBody>
          <a:bodyPr>
            <a:normAutofit/>
          </a:bodyPr>
          <a:lstStyle/>
          <a:p>
            <a:pPr>
              <a:buFont typeface="Wingdings" pitchFamily="2" charset="2"/>
              <a:buNone/>
            </a:pPr>
            <a:r>
              <a:rPr lang="en-US" sz="2800" dirty="0"/>
              <a:t>“What should government be allowed to do?  What is the appropriate sphere of political action?  How large a share national product should be available for political disposition? What sort of political decision-structures should be adopted at the constitutional stage?  Under what conditions and to what extent should individuals be franchised?”  (“Politics Without Romance.”)</a:t>
            </a:r>
          </a:p>
        </p:txBody>
      </p:sp>
    </p:spTree>
    <p:extLst>
      <p:ext uri="{BB962C8B-B14F-4D97-AF65-F5344CB8AC3E}">
        <p14:creationId xmlns:p14="http://schemas.microsoft.com/office/powerpoint/2010/main" val="2494030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1"/>
            <a:ext cx="7125113" cy="609600"/>
          </a:xfrm>
        </p:spPr>
        <p:txBody>
          <a:bodyPr/>
          <a:lstStyle/>
          <a:p>
            <a:r>
              <a:rPr lang="en-US" dirty="0" smtClean="0"/>
              <a:t>Just Vote, Baby!</a:t>
            </a:r>
            <a:endParaRPr lang="en-US" dirty="0"/>
          </a:p>
        </p:txBody>
      </p:sp>
      <p:sp>
        <p:nvSpPr>
          <p:cNvPr id="3" name="Content Placeholder 2"/>
          <p:cNvSpPr>
            <a:spLocks noGrp="1"/>
          </p:cNvSpPr>
          <p:nvPr>
            <p:ph idx="1"/>
          </p:nvPr>
        </p:nvSpPr>
        <p:spPr>
          <a:xfrm>
            <a:off x="152400" y="990600"/>
            <a:ext cx="8686800" cy="4868199"/>
          </a:xfrm>
        </p:spPr>
        <p:txBody>
          <a:bodyPr/>
          <a:lstStyle/>
          <a:p>
            <a:endParaRPr lang="en-US" dirty="0" smtClean="0"/>
          </a:p>
          <a:p>
            <a:r>
              <a:rPr lang="en-US" dirty="0" smtClean="0"/>
              <a:t>GW Bush’s </a:t>
            </a:r>
            <a:r>
              <a:rPr lang="en-US" dirty="0"/>
              <a:t>inaugural address (1/20/05), </a:t>
            </a:r>
            <a:r>
              <a:rPr lang="en-US" dirty="0" smtClean="0"/>
              <a:t>announced </a:t>
            </a:r>
            <a:r>
              <a:rPr lang="en-US" dirty="0"/>
              <a:t>that “it is the policy of the </a:t>
            </a:r>
            <a:r>
              <a:rPr lang="en-US" dirty="0" err="1" smtClean="0"/>
              <a:t>Ust</a:t>
            </a:r>
            <a:r>
              <a:rPr lang="en-US" dirty="0" smtClean="0"/>
              <a:t> to </a:t>
            </a:r>
            <a:r>
              <a:rPr lang="en-US" dirty="0"/>
              <a:t>seek and support the growth of democratic movements and institutions in every nation and culture, with the ultimate goal of ending tyranny in our </a:t>
            </a:r>
            <a:r>
              <a:rPr lang="en-US" dirty="0" smtClean="0"/>
              <a:t>world.”</a:t>
            </a:r>
          </a:p>
          <a:p>
            <a:r>
              <a:rPr lang="en-US" u="sng" dirty="0"/>
              <a:t>New Republic’s </a:t>
            </a:r>
            <a:r>
              <a:rPr lang="en-US" dirty="0"/>
              <a:t>Martin </a:t>
            </a:r>
            <a:r>
              <a:rPr lang="en-US" dirty="0" err="1"/>
              <a:t>Peretz</a:t>
            </a:r>
            <a:r>
              <a:rPr lang="en-US" dirty="0"/>
              <a:t> (4/11/05</a:t>
            </a:r>
            <a:r>
              <a:rPr lang="en-US" dirty="0" smtClean="0"/>
              <a:t>): </a:t>
            </a:r>
            <a:r>
              <a:rPr lang="en-US" dirty="0"/>
              <a:t>the recent Palestinian elections—which were held two weeks before the Iraqi vote—were “a tribute to the inked purple fingers of Iraq, which is to say, a tribute to Bush and his simplistic but effective trust in the polling place</a:t>
            </a:r>
            <a:r>
              <a:rPr lang="en-US" dirty="0" smtClean="0"/>
              <a:t>.”</a:t>
            </a:r>
          </a:p>
          <a:p>
            <a:r>
              <a:rPr lang="en-US" dirty="0" smtClean="0"/>
              <a:t>Paul Wolfowitz, 2005 Defense Department press conference:  </a:t>
            </a:r>
            <a:r>
              <a:rPr lang="en-US" dirty="0"/>
              <a:t>Wolfowitz said there is a real thirst for democracy in the Arab world. He told how early on, he attended a seminar in Washington. "An American said it was arrogant of us to impose our (democratic) values on other people," he said. "An Arab got up and said, 'What's arrogant is for you to say that these are your values. Democracy is a universal value, and many people want it.'"</a:t>
            </a:r>
            <a:endParaRPr lang="en-US" dirty="0" smtClean="0"/>
          </a:p>
          <a:p>
            <a:r>
              <a:rPr lang="en-US" dirty="0" smtClean="0"/>
              <a:t>Paul Wolfowitz at Yale U, Feb 23, 2011: “</a:t>
            </a:r>
            <a:r>
              <a:rPr lang="en-US" dirty="0"/>
              <a:t>Sometimes we make the mistake of using an easy shorthand with </a:t>
            </a:r>
            <a:r>
              <a:rPr lang="en-US" dirty="0" smtClean="0"/>
              <a:t>democracy…that </a:t>
            </a:r>
            <a:r>
              <a:rPr lang="en-US" dirty="0"/>
              <a:t>democracy is only about voting. </a:t>
            </a:r>
            <a:r>
              <a:rPr lang="en-US" i="1" dirty="0"/>
              <a:t>The truth is that voting is only a means to an end of social prosperity, justice, and individual opportunity</a:t>
            </a:r>
            <a:r>
              <a:rPr lang="en-US" dirty="0"/>
              <a:t>.”</a:t>
            </a:r>
          </a:p>
        </p:txBody>
      </p:sp>
    </p:spTree>
    <p:extLst>
      <p:ext uri="{BB962C8B-B14F-4D97-AF65-F5344CB8AC3E}">
        <p14:creationId xmlns:p14="http://schemas.microsoft.com/office/powerpoint/2010/main" val="11464198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#2:  Information and Local Incentives</a:t>
            </a:r>
            <a:endParaRPr lang="en-US" dirty="0"/>
          </a:p>
        </p:txBody>
      </p:sp>
      <p:sp>
        <p:nvSpPr>
          <p:cNvPr id="3" name="Content Placeholder 2"/>
          <p:cNvSpPr>
            <a:spLocks noGrp="1"/>
          </p:cNvSpPr>
          <p:nvPr>
            <p:ph idx="1"/>
          </p:nvPr>
        </p:nvSpPr>
        <p:spPr/>
        <p:txBody>
          <a:bodyPr/>
          <a:lstStyle/>
          <a:p>
            <a:r>
              <a:rPr lang="en-US" dirty="0" smtClean="0"/>
              <a:t>Absence of price information (Hayek)</a:t>
            </a:r>
          </a:p>
          <a:p>
            <a:r>
              <a:rPr lang="en-US" dirty="0" smtClean="0"/>
              <a:t>Problems of expertise, centralized power in bureaucratic agencies (Niskanen)</a:t>
            </a:r>
          </a:p>
          <a:p>
            <a:r>
              <a:rPr lang="en-US" dirty="0" smtClean="0"/>
              <a:t>Deciders, Source of Money, and Beneficiaries of Money are all different (Friedman)</a:t>
            </a:r>
          </a:p>
          <a:p>
            <a:pPr marL="0" indent="0">
              <a:buNone/>
            </a:pPr>
            <a:r>
              <a:rPr lang="en-US" dirty="0" smtClean="0"/>
              <a:t>1.  I spend my money on myself  (I know cost and need)</a:t>
            </a:r>
          </a:p>
          <a:p>
            <a:pPr marL="0" indent="0">
              <a:buNone/>
            </a:pPr>
            <a:r>
              <a:rPr lang="en-US" dirty="0" smtClean="0"/>
              <a:t>2.  I spend my money on someone else  (Try to reduce cost, don't really know need)</a:t>
            </a:r>
          </a:p>
          <a:p>
            <a:pPr marL="0" indent="0">
              <a:buNone/>
            </a:pPr>
            <a:r>
              <a:rPr lang="en-US" dirty="0" smtClean="0"/>
              <a:t>3.  I spend someone else's money on me  (I know need, but don't care about costs)</a:t>
            </a:r>
          </a:p>
          <a:p>
            <a:pPr marL="0" indent="0">
              <a:buNone/>
            </a:pPr>
            <a:r>
              <a:rPr lang="en-US" dirty="0" smtClean="0"/>
              <a:t>4.  I spend someone else's money on someone else  (Don't know if they need it, and don't care how much it costs)</a:t>
            </a:r>
            <a:endParaRPr lang="en-US" dirty="0"/>
          </a:p>
        </p:txBody>
      </p:sp>
    </p:spTree>
    <p:extLst>
      <p:ext uri="{BB962C8B-B14F-4D97-AF65-F5344CB8AC3E}">
        <p14:creationId xmlns:p14="http://schemas.microsoft.com/office/powerpoint/2010/main" val="11520142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125113" cy="924475"/>
          </a:xfrm>
        </p:spPr>
        <p:txBody>
          <a:bodyPr/>
          <a:lstStyle/>
          <a:p>
            <a:r>
              <a:rPr lang="en-US" dirty="0" smtClean="0"/>
              <a:t>Problem #2:  Information and Local Incentives</a:t>
            </a:r>
            <a:endParaRPr lang="en-US" dirty="0"/>
          </a:p>
        </p:txBody>
      </p:sp>
      <p:sp>
        <p:nvSpPr>
          <p:cNvPr id="3" name="Content Placeholder 2"/>
          <p:cNvSpPr>
            <a:spLocks noGrp="1"/>
          </p:cNvSpPr>
          <p:nvPr>
            <p:ph idx="1"/>
          </p:nvPr>
        </p:nvSpPr>
        <p:spPr/>
        <p:txBody>
          <a:bodyPr/>
          <a:lstStyle/>
          <a:p>
            <a:r>
              <a:rPr lang="en-US" dirty="0" smtClean="0"/>
              <a:t>Absence of price information (Hayek)</a:t>
            </a:r>
          </a:p>
          <a:p>
            <a:r>
              <a:rPr lang="en-US" dirty="0" smtClean="0"/>
              <a:t>Problems of expertise, centralized power in bureaucratic agencies (Niskanen)</a:t>
            </a:r>
          </a:p>
          <a:p>
            <a:r>
              <a:rPr lang="en-US" dirty="0" smtClean="0"/>
              <a:t>Deciders, Source of Money, and Beneficiaries of Money are all different (Friedman)</a:t>
            </a:r>
          </a:p>
          <a:p>
            <a:pPr marL="0" indent="0">
              <a:buNone/>
            </a:pPr>
            <a:r>
              <a:rPr lang="en-US" dirty="0" smtClean="0"/>
              <a:t>1.  I spend my money on myself  (I know cost and need)</a:t>
            </a:r>
          </a:p>
          <a:p>
            <a:pPr marL="0" indent="0">
              <a:buNone/>
            </a:pPr>
            <a:r>
              <a:rPr lang="en-US" dirty="0" smtClean="0"/>
              <a:t>2.  I spend my money on someone else  (Try to reduce cost, don't really know need)</a:t>
            </a:r>
          </a:p>
          <a:p>
            <a:pPr marL="0" indent="0">
              <a:buNone/>
            </a:pPr>
            <a:r>
              <a:rPr lang="en-US" dirty="0" smtClean="0"/>
              <a:t>3.  I spend someone else's money on me  (I know need, but don't care about costs)</a:t>
            </a:r>
          </a:p>
          <a:p>
            <a:pPr marL="0" indent="0">
              <a:buNone/>
            </a:pPr>
            <a:r>
              <a:rPr lang="en-US" sz="2800" dirty="0" smtClean="0">
                <a:solidFill>
                  <a:srgbClr val="92D050"/>
                </a:solidFill>
              </a:rPr>
              <a:t>4.  I spend someone else's money on someone else  (Don't know if they need it, and don't care how much it costs)</a:t>
            </a:r>
            <a:endParaRPr lang="en-US" sz="2800" dirty="0">
              <a:solidFill>
                <a:srgbClr val="92D050"/>
              </a:solidFill>
            </a:endParaRPr>
          </a:p>
        </p:txBody>
      </p:sp>
    </p:spTree>
    <p:extLst>
      <p:ext uri="{BB962C8B-B14F-4D97-AF65-F5344CB8AC3E}">
        <p14:creationId xmlns:p14="http://schemas.microsoft.com/office/powerpoint/2010/main" val="4669892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dirty="0" smtClean="0"/>
              <a:t>Problem #3: Coherence </a:t>
            </a:r>
            <a:r>
              <a:rPr lang="en-US" dirty="0"/>
              <a:t>and Legitimacy</a:t>
            </a:r>
          </a:p>
        </p:txBody>
      </p:sp>
      <p:sp>
        <p:nvSpPr>
          <p:cNvPr id="133123" name="Rectangle 3"/>
          <p:cNvSpPr>
            <a:spLocks noGrp="1" noChangeArrowheads="1"/>
          </p:cNvSpPr>
          <p:nvPr>
            <p:ph type="body" idx="1"/>
          </p:nvPr>
        </p:nvSpPr>
        <p:spPr>
          <a:xfrm>
            <a:off x="0" y="1295400"/>
            <a:ext cx="9144000" cy="5562600"/>
          </a:xfrm>
        </p:spPr>
        <p:txBody>
          <a:bodyPr/>
          <a:lstStyle/>
          <a:p>
            <a:pPr>
              <a:buFont typeface="Wingdings" pitchFamily="2" charset="2"/>
              <a:buNone/>
            </a:pPr>
            <a:r>
              <a:rPr lang="en-US"/>
              <a:t>Can a group of people who disagree come to a consensus?  How would this work?  Why would we believe that the “consensus” is any more than an imperfect choice?</a:t>
            </a:r>
          </a:p>
          <a:p>
            <a:pPr>
              <a:buFont typeface="Wingdings" pitchFamily="2" charset="2"/>
              <a:buNone/>
            </a:pPr>
            <a:r>
              <a:rPr lang="en-US"/>
              <a:t>Do the choices of majorities tell us anything about “the right thing to do”?  </a:t>
            </a:r>
          </a:p>
          <a:p>
            <a:pPr>
              <a:buFont typeface="Wingdings" pitchFamily="2" charset="2"/>
              <a:buNone/>
            </a:pPr>
            <a:r>
              <a:rPr lang="en-US"/>
              <a:t>Is there such a thing as “the majority,” which we just have to discover through voting or some political process?</a:t>
            </a:r>
          </a:p>
          <a:p>
            <a:pPr>
              <a:buFont typeface="Wingdings" pitchFamily="2" charset="2"/>
              <a:buNone/>
            </a:pPr>
            <a:r>
              <a:rPr lang="en-US"/>
              <a:t>I want…you want…what do </a:t>
            </a:r>
            <a:r>
              <a:rPr lang="en-US" b="1" i="1">
                <a:solidFill>
                  <a:srgbClr val="FF0000"/>
                </a:solidFill>
              </a:rPr>
              <a:t>we</a:t>
            </a:r>
            <a:r>
              <a:rPr lang="en-US"/>
              <a:t> want?</a:t>
            </a:r>
          </a:p>
        </p:txBody>
      </p:sp>
    </p:spTree>
    <p:extLst>
      <p:ext uri="{BB962C8B-B14F-4D97-AF65-F5344CB8AC3E}">
        <p14:creationId xmlns:p14="http://schemas.microsoft.com/office/powerpoint/2010/main" val="1366223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2003-03-28-cbc-iraq-map"/>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685800" y="1447800"/>
            <a:ext cx="7578725"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47" name="Rectangle 3"/>
          <p:cNvSpPr>
            <a:spLocks noGrp="1" noChangeArrowheads="1"/>
          </p:cNvSpPr>
          <p:nvPr>
            <p:ph type="title"/>
          </p:nvPr>
        </p:nvSpPr>
        <p:spPr/>
        <p:txBody>
          <a:bodyPr/>
          <a:lstStyle/>
          <a:p>
            <a:r>
              <a:rPr lang="en-US"/>
              <a:t>Problem of the U.S. in Iraq</a:t>
            </a:r>
          </a:p>
        </p:txBody>
      </p:sp>
      <p:sp>
        <p:nvSpPr>
          <p:cNvPr id="134148" name="Rectangle 4"/>
          <p:cNvSpPr>
            <a:spLocks noGrp="1" noChangeArrowheads="1"/>
          </p:cNvSpPr>
          <p:nvPr>
            <p:ph type="body" sz="half" idx="1"/>
          </p:nvPr>
        </p:nvSpPr>
        <p:spPr/>
        <p:txBody>
          <a:bodyPr/>
          <a:lstStyle/>
          <a:p>
            <a:pPr>
              <a:buFont typeface="Wingdings" pitchFamily="2" charset="2"/>
              <a:buNone/>
            </a:pPr>
            <a:endParaRPr lang="en-US" sz="3600"/>
          </a:p>
          <a:p>
            <a:pPr>
              <a:buFont typeface="Wingdings" pitchFamily="2" charset="2"/>
              <a:buNone/>
            </a:pPr>
            <a:endParaRPr lang="en-US" sz="3600"/>
          </a:p>
        </p:txBody>
      </p:sp>
      <p:sp>
        <p:nvSpPr>
          <p:cNvPr id="134149" name="Oval 5"/>
          <p:cNvSpPr>
            <a:spLocks noChangeArrowheads="1"/>
          </p:cNvSpPr>
          <p:nvPr/>
        </p:nvSpPr>
        <p:spPr bwMode="ltGray">
          <a:xfrm>
            <a:off x="3048000" y="2209800"/>
            <a:ext cx="1219200" cy="914400"/>
          </a:xfrm>
          <a:prstGeom prst="ellipse">
            <a:avLst/>
          </a:prstGeom>
          <a:noFill/>
          <a:ln w="635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4982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4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685800"/>
            <a:ext cx="8686800" cy="712788"/>
          </a:xfrm>
        </p:spPr>
        <p:txBody>
          <a:bodyPr/>
          <a:lstStyle/>
          <a:p>
            <a:r>
              <a:rPr lang="en-US"/>
              <a:t>Democratic Choices:  War in Iraq</a:t>
            </a:r>
            <a:br>
              <a:rPr lang="en-US"/>
            </a:br>
            <a:endParaRPr lang="en-US"/>
          </a:p>
        </p:txBody>
      </p:sp>
      <p:sp>
        <p:nvSpPr>
          <p:cNvPr id="135171" name="Rectangle 3"/>
          <p:cNvSpPr>
            <a:spLocks noGrp="1" noChangeArrowheads="1"/>
          </p:cNvSpPr>
          <p:nvPr>
            <p:ph type="body" idx="1"/>
          </p:nvPr>
        </p:nvSpPr>
        <p:spPr/>
        <p:txBody>
          <a:bodyPr/>
          <a:lstStyle/>
          <a:p>
            <a:pPr>
              <a:buFont typeface="Wingdings" pitchFamily="2" charset="2"/>
              <a:buNone/>
            </a:pPr>
            <a:r>
              <a:rPr lang="en-US" sz="2800" dirty="0"/>
              <a:t>You’ve got to help me out here…play along!</a:t>
            </a:r>
          </a:p>
          <a:p>
            <a:pPr>
              <a:buFont typeface="Wingdings" pitchFamily="2" charset="2"/>
              <a:buNone/>
            </a:pPr>
            <a:r>
              <a:rPr lang="en-US" sz="2800" dirty="0" smtClean="0"/>
              <a:t>Preferences </a:t>
            </a:r>
            <a:r>
              <a:rPr lang="en-US" sz="2800" dirty="0"/>
              <a:t>and beliefs, on the little card.  REALLY!  Accept the premise, and act like those are your preferences.  Three choices:</a:t>
            </a:r>
          </a:p>
          <a:p>
            <a:pPr>
              <a:buFont typeface="Wingdings" pitchFamily="2" charset="2"/>
              <a:buNone/>
            </a:pPr>
            <a:r>
              <a:rPr lang="en-US" sz="2800" dirty="0">
                <a:solidFill>
                  <a:srgbClr val="FFFF00"/>
                </a:solidFill>
              </a:rPr>
              <a:t>No war:  </a:t>
            </a:r>
            <a:r>
              <a:rPr lang="en-US" sz="3600" dirty="0">
                <a:solidFill>
                  <a:srgbClr val="FFFF00"/>
                </a:solidFill>
              </a:rPr>
              <a:t>N</a:t>
            </a:r>
          </a:p>
          <a:p>
            <a:pPr>
              <a:buFont typeface="Wingdings" pitchFamily="2" charset="2"/>
              <a:buNone/>
            </a:pPr>
            <a:r>
              <a:rPr lang="en-US" sz="2800" dirty="0">
                <a:solidFill>
                  <a:srgbClr val="FFFF00"/>
                </a:solidFill>
              </a:rPr>
              <a:t>Aggressive war:  </a:t>
            </a:r>
            <a:r>
              <a:rPr lang="en-US" sz="3600" dirty="0">
                <a:solidFill>
                  <a:srgbClr val="FFFF00"/>
                </a:solidFill>
              </a:rPr>
              <a:t>W</a:t>
            </a:r>
          </a:p>
          <a:p>
            <a:pPr>
              <a:buFont typeface="Wingdings" pitchFamily="2" charset="2"/>
              <a:buNone/>
            </a:pPr>
            <a:r>
              <a:rPr lang="en-US" sz="2800" dirty="0">
                <a:solidFill>
                  <a:srgbClr val="FFFF00"/>
                </a:solidFill>
              </a:rPr>
              <a:t>Police/political means: </a:t>
            </a:r>
            <a:r>
              <a:rPr lang="en-US" sz="3600" dirty="0">
                <a:solidFill>
                  <a:srgbClr val="FFFF00"/>
                </a:solidFill>
              </a:rPr>
              <a:t> P</a:t>
            </a:r>
          </a:p>
        </p:txBody>
      </p:sp>
    </p:spTree>
    <p:extLst>
      <p:ext uri="{BB962C8B-B14F-4D97-AF65-F5344CB8AC3E}">
        <p14:creationId xmlns:p14="http://schemas.microsoft.com/office/powerpoint/2010/main" val="448486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t>Choices:  War in Iraq</a:t>
            </a:r>
            <a:br>
              <a:rPr lang="en-US"/>
            </a:br>
            <a:endParaRPr lang="en-US"/>
          </a:p>
        </p:txBody>
      </p:sp>
      <p:sp>
        <p:nvSpPr>
          <p:cNvPr id="136195" name="Rectangle 3"/>
          <p:cNvSpPr>
            <a:spLocks noGrp="1" noChangeArrowheads="1"/>
          </p:cNvSpPr>
          <p:nvPr>
            <p:ph type="body" idx="1"/>
          </p:nvPr>
        </p:nvSpPr>
        <p:spPr/>
        <p:txBody>
          <a:bodyPr/>
          <a:lstStyle/>
          <a:p>
            <a:pPr>
              <a:buFont typeface="Wingdings" pitchFamily="2" charset="2"/>
              <a:buNone/>
            </a:pPr>
            <a:r>
              <a:rPr lang="en-US" sz="2800"/>
              <a:t>One possibility:  isolationist variant of Powell doctrine</a:t>
            </a:r>
          </a:p>
          <a:p>
            <a:pPr algn="ctr">
              <a:buFont typeface="Wingdings" pitchFamily="2" charset="2"/>
              <a:buNone/>
            </a:pPr>
            <a:r>
              <a:rPr lang="en-US" sz="2800"/>
              <a:t>N &gt; W &gt; P</a:t>
            </a:r>
          </a:p>
          <a:p>
            <a:pPr>
              <a:buFont typeface="Wingdings" pitchFamily="2" charset="2"/>
              <a:buNone/>
            </a:pPr>
            <a:r>
              <a:rPr lang="en-US" sz="2800"/>
              <a:t>We should not get involved.  </a:t>
            </a:r>
          </a:p>
          <a:p>
            <a:pPr>
              <a:buFont typeface="Wingdings" pitchFamily="2" charset="2"/>
              <a:buNone/>
            </a:pPr>
            <a:r>
              <a:rPr lang="en-US" sz="2800"/>
              <a:t>But, if we do, we should go in with overwhelming force.</a:t>
            </a:r>
          </a:p>
          <a:p>
            <a:pPr>
              <a:buFont typeface="Wingdings" pitchFamily="2" charset="2"/>
              <a:buNone/>
            </a:pPr>
            <a:r>
              <a:rPr lang="en-US" sz="2800"/>
              <a:t>Worst thing is to expose our troops/workers in a limited police action, depend on the U.N.</a:t>
            </a:r>
          </a:p>
          <a:p>
            <a:pPr>
              <a:buFont typeface="Wingdings" pitchFamily="2" charset="2"/>
              <a:buNone/>
            </a:pPr>
            <a:endParaRPr lang="en-US" sz="2800"/>
          </a:p>
        </p:txBody>
      </p:sp>
    </p:spTree>
    <p:extLst>
      <p:ext uri="{BB962C8B-B14F-4D97-AF65-F5344CB8AC3E}">
        <p14:creationId xmlns:p14="http://schemas.microsoft.com/office/powerpoint/2010/main" val="262915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t>Choices:  War in Iraq</a:t>
            </a:r>
            <a:br>
              <a:rPr lang="en-US"/>
            </a:br>
            <a:endParaRPr lang="en-US"/>
          </a:p>
        </p:txBody>
      </p:sp>
      <p:sp>
        <p:nvSpPr>
          <p:cNvPr id="137219" name="Rectangle 3"/>
          <p:cNvSpPr>
            <a:spLocks noGrp="1" noChangeArrowheads="1"/>
          </p:cNvSpPr>
          <p:nvPr>
            <p:ph type="body" idx="1"/>
          </p:nvPr>
        </p:nvSpPr>
        <p:spPr>
          <a:xfrm>
            <a:off x="381000" y="1219200"/>
            <a:ext cx="8763000" cy="5334000"/>
          </a:xfrm>
        </p:spPr>
        <p:txBody>
          <a:bodyPr/>
          <a:lstStyle/>
          <a:p>
            <a:pPr>
              <a:buFont typeface="Wingdings" pitchFamily="2" charset="2"/>
              <a:buNone/>
            </a:pPr>
            <a:r>
              <a:rPr lang="en-US" sz="2800" dirty="0"/>
              <a:t>Another possibility:  Rummy World </a:t>
            </a:r>
          </a:p>
          <a:p>
            <a:pPr algn="ctr">
              <a:buFont typeface="Wingdings" pitchFamily="2" charset="2"/>
              <a:buNone/>
            </a:pPr>
            <a:r>
              <a:rPr lang="en-US" sz="2800" dirty="0"/>
              <a:t>W &gt; P &gt; N</a:t>
            </a:r>
          </a:p>
          <a:p>
            <a:pPr>
              <a:buFont typeface="Wingdings" pitchFamily="2" charset="2"/>
              <a:buNone/>
            </a:pPr>
            <a:r>
              <a:rPr lang="en-US" sz="2800" dirty="0"/>
              <a:t>Iraq/Saddam is an imminent threat, will develop WMD.  </a:t>
            </a:r>
          </a:p>
          <a:p>
            <a:pPr>
              <a:buFont typeface="Wingdings" pitchFamily="2" charset="2"/>
              <a:buNone/>
            </a:pPr>
            <a:r>
              <a:rPr lang="en-US" sz="2800" dirty="0"/>
              <a:t>If not war, then must vigorously pursue sanctions</a:t>
            </a:r>
          </a:p>
          <a:p>
            <a:pPr>
              <a:buFont typeface="Wingdings" pitchFamily="2" charset="2"/>
              <a:buNone/>
            </a:pPr>
            <a:r>
              <a:rPr lang="en-US" sz="2800" dirty="0"/>
              <a:t>Worst thing is to do nothing, relax sanctions and let Iraq become nuclear power</a:t>
            </a:r>
          </a:p>
          <a:p>
            <a:pPr>
              <a:buFont typeface="Wingdings" pitchFamily="2" charset="2"/>
              <a:buNone/>
            </a:pPr>
            <a:endParaRPr lang="en-US" dirty="0"/>
          </a:p>
        </p:txBody>
      </p:sp>
    </p:spTree>
    <p:extLst>
      <p:ext uri="{BB962C8B-B14F-4D97-AF65-F5344CB8AC3E}">
        <p14:creationId xmlns:p14="http://schemas.microsoft.com/office/powerpoint/2010/main" val="2207978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t>Choices:  War in Iraq</a:t>
            </a:r>
            <a:br>
              <a:rPr lang="en-US"/>
            </a:br>
            <a:endParaRPr lang="en-US"/>
          </a:p>
        </p:txBody>
      </p:sp>
      <p:sp>
        <p:nvSpPr>
          <p:cNvPr id="138243" name="Rectangle 3"/>
          <p:cNvSpPr>
            <a:spLocks noGrp="1" noChangeArrowheads="1"/>
          </p:cNvSpPr>
          <p:nvPr>
            <p:ph type="body" idx="1"/>
          </p:nvPr>
        </p:nvSpPr>
        <p:spPr>
          <a:xfrm>
            <a:off x="0" y="1447800"/>
            <a:ext cx="9144000" cy="5105400"/>
          </a:xfrm>
        </p:spPr>
        <p:txBody>
          <a:bodyPr/>
          <a:lstStyle/>
          <a:p>
            <a:pPr>
              <a:lnSpc>
                <a:spcPct val="90000"/>
              </a:lnSpc>
              <a:buFont typeface="Wingdings" pitchFamily="2" charset="2"/>
              <a:buNone/>
            </a:pPr>
            <a:r>
              <a:rPr lang="en-US" sz="2800" dirty="0"/>
              <a:t>Final possibility:  Prudent Dove</a:t>
            </a:r>
          </a:p>
          <a:p>
            <a:pPr algn="ctr">
              <a:lnSpc>
                <a:spcPct val="90000"/>
              </a:lnSpc>
              <a:buFont typeface="Wingdings" pitchFamily="2" charset="2"/>
              <a:buNone/>
            </a:pPr>
            <a:r>
              <a:rPr lang="en-US" sz="2800" dirty="0"/>
              <a:t>P &gt; N &gt; W </a:t>
            </a:r>
          </a:p>
          <a:p>
            <a:pPr>
              <a:lnSpc>
                <a:spcPct val="90000"/>
              </a:lnSpc>
              <a:buFont typeface="Wingdings" pitchFamily="2" charset="2"/>
              <a:buNone/>
            </a:pPr>
            <a:r>
              <a:rPr lang="en-US" sz="2800" dirty="0"/>
              <a:t>Let sanctions and inspections do their work, because Iraq is a potential danger to its neighbors and the world  </a:t>
            </a:r>
          </a:p>
          <a:p>
            <a:pPr>
              <a:lnSpc>
                <a:spcPct val="90000"/>
              </a:lnSpc>
              <a:buFont typeface="Wingdings" pitchFamily="2" charset="2"/>
              <a:buNone/>
            </a:pPr>
            <a:r>
              <a:rPr lang="en-US" sz="2800" dirty="0"/>
              <a:t>We have no good claim to just war, so next best is to do nothing</a:t>
            </a:r>
          </a:p>
          <a:p>
            <a:pPr>
              <a:lnSpc>
                <a:spcPct val="90000"/>
              </a:lnSpc>
              <a:buFont typeface="Wingdings" pitchFamily="2" charset="2"/>
              <a:buNone/>
            </a:pPr>
            <a:r>
              <a:rPr lang="en-US" sz="2800" dirty="0"/>
              <a:t>Worst thing is to use war against a nation that has made no overt attack on the U.S.</a:t>
            </a:r>
          </a:p>
          <a:p>
            <a:pPr>
              <a:lnSpc>
                <a:spcPct val="90000"/>
              </a:lnSpc>
              <a:buFont typeface="Wingdings" pitchFamily="2" charset="2"/>
              <a:buNone/>
            </a:pPr>
            <a:endParaRPr lang="en-US" dirty="0"/>
          </a:p>
        </p:txBody>
      </p:sp>
    </p:spTree>
    <p:extLst>
      <p:ext uri="{BB962C8B-B14F-4D97-AF65-F5344CB8AC3E}">
        <p14:creationId xmlns:p14="http://schemas.microsoft.com/office/powerpoint/2010/main" val="2789165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a:t>Choices:  War in Iraq</a:t>
            </a:r>
            <a:br>
              <a:rPr lang="en-US"/>
            </a:br>
            <a:endParaRPr lang="en-US"/>
          </a:p>
        </p:txBody>
      </p:sp>
      <p:sp>
        <p:nvSpPr>
          <p:cNvPr id="139267" name="Rectangle 3"/>
          <p:cNvSpPr>
            <a:spLocks noGrp="1" noChangeArrowheads="1"/>
          </p:cNvSpPr>
          <p:nvPr>
            <p:ph type="body" idx="1"/>
          </p:nvPr>
        </p:nvSpPr>
        <p:spPr>
          <a:xfrm>
            <a:off x="304800" y="1219200"/>
            <a:ext cx="8839200" cy="5334000"/>
          </a:xfrm>
        </p:spPr>
        <p:txBody>
          <a:bodyPr/>
          <a:lstStyle/>
          <a:p>
            <a:pPr marL="609600" indent="-609600">
              <a:buFont typeface="Wingdings" pitchFamily="2" charset="2"/>
              <a:buNone/>
            </a:pPr>
            <a:r>
              <a:rPr lang="en-US" sz="2400" dirty="0"/>
              <a:t>So…we have disagreement</a:t>
            </a:r>
          </a:p>
          <a:p>
            <a:pPr marL="609600" indent="-609600">
              <a:buFont typeface="Wingdings" pitchFamily="2" charset="2"/>
              <a:buNone/>
            </a:pPr>
            <a:endParaRPr lang="en-US" sz="2400" dirty="0"/>
          </a:p>
          <a:p>
            <a:pPr marL="609600" indent="-609600">
              <a:buFont typeface="Wingdings" pitchFamily="2" charset="2"/>
              <a:buAutoNum type="arabicPeriod"/>
            </a:pPr>
            <a:r>
              <a:rPr lang="en-US" sz="2400" dirty="0"/>
              <a:t>Prudent dove wants to use P, police action</a:t>
            </a:r>
          </a:p>
          <a:p>
            <a:pPr marL="609600" indent="-609600">
              <a:buFont typeface="Wingdings" pitchFamily="2" charset="2"/>
              <a:buAutoNum type="arabicPeriod"/>
            </a:pPr>
            <a:endParaRPr lang="en-US" sz="2400" dirty="0"/>
          </a:p>
          <a:p>
            <a:pPr marL="609600" indent="-609600">
              <a:buFont typeface="Wingdings" pitchFamily="2" charset="2"/>
              <a:buAutoNum type="arabicPeriod"/>
            </a:pPr>
            <a:r>
              <a:rPr lang="en-US" sz="2400" dirty="0"/>
              <a:t>Rummy wants war</a:t>
            </a:r>
          </a:p>
          <a:p>
            <a:pPr marL="609600" indent="-609600">
              <a:buFont typeface="Wingdings" pitchFamily="2" charset="2"/>
              <a:buAutoNum type="arabicPeriod"/>
            </a:pPr>
            <a:endParaRPr lang="en-US" sz="2400" dirty="0"/>
          </a:p>
          <a:p>
            <a:pPr marL="609600" indent="-609600">
              <a:buFont typeface="Wingdings" pitchFamily="2" charset="2"/>
              <a:buAutoNum type="arabicPeriod"/>
            </a:pPr>
            <a:r>
              <a:rPr lang="en-US" sz="2400" dirty="0"/>
              <a:t>Isolationists would prefer to stay far away from foreign entanglements, so do nothing.</a:t>
            </a:r>
          </a:p>
          <a:p>
            <a:pPr marL="609600" indent="-609600">
              <a:buFont typeface="Wingdings" pitchFamily="2" charset="2"/>
              <a:buNone/>
            </a:pPr>
            <a:endParaRPr lang="en-US" dirty="0"/>
          </a:p>
        </p:txBody>
      </p:sp>
    </p:spTree>
    <p:extLst>
      <p:ext uri="{BB962C8B-B14F-4D97-AF65-F5344CB8AC3E}">
        <p14:creationId xmlns:p14="http://schemas.microsoft.com/office/powerpoint/2010/main" val="40256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t>Choices:  War in Iraq</a:t>
            </a:r>
            <a:br>
              <a:rPr lang="en-US"/>
            </a:br>
            <a:endParaRPr lang="en-US"/>
          </a:p>
        </p:txBody>
      </p:sp>
      <p:sp>
        <p:nvSpPr>
          <p:cNvPr id="140291" name="Rectangle 3"/>
          <p:cNvSpPr>
            <a:spLocks noGrp="1" noChangeArrowheads="1"/>
          </p:cNvSpPr>
          <p:nvPr>
            <p:ph type="body" idx="1"/>
          </p:nvPr>
        </p:nvSpPr>
        <p:spPr>
          <a:xfrm>
            <a:off x="685800" y="1447800"/>
            <a:ext cx="7772400" cy="4648200"/>
          </a:xfrm>
        </p:spPr>
        <p:txBody>
          <a:bodyPr/>
          <a:lstStyle/>
          <a:p>
            <a:pPr>
              <a:lnSpc>
                <a:spcPct val="90000"/>
              </a:lnSpc>
              <a:buFont typeface="Wingdings" pitchFamily="2" charset="2"/>
              <a:buNone/>
            </a:pPr>
            <a:r>
              <a:rPr lang="en-US" sz="2800" dirty="0"/>
              <a:t>Let’s use “democracy,” the pure kind where the people make the choice directly.  </a:t>
            </a:r>
          </a:p>
          <a:p>
            <a:pPr>
              <a:lnSpc>
                <a:spcPct val="90000"/>
              </a:lnSpc>
              <a:buFont typeface="Wingdings" pitchFamily="2" charset="2"/>
              <a:buNone/>
            </a:pPr>
            <a:r>
              <a:rPr lang="en-US" sz="2800" dirty="0"/>
              <a:t>First, let’s decide whether to use force, or do nothing….</a:t>
            </a:r>
          </a:p>
          <a:p>
            <a:pPr>
              <a:lnSpc>
                <a:spcPct val="90000"/>
              </a:lnSpc>
              <a:buFont typeface="Wingdings" pitchFamily="2" charset="2"/>
              <a:buNone/>
            </a:pPr>
            <a:r>
              <a:rPr lang="en-US" sz="2800" dirty="0"/>
              <a:t>Vote P vs. W to decide which activity is better, and then vote that against N. That way, we are comparing the best “do something” against “do nothing.”</a:t>
            </a:r>
          </a:p>
          <a:p>
            <a:pPr>
              <a:lnSpc>
                <a:spcPct val="90000"/>
              </a:lnSpc>
              <a:buFont typeface="Wingdings" pitchFamily="2" charset="2"/>
              <a:buNone/>
            </a:pPr>
            <a:endParaRPr lang="en-US" dirty="0"/>
          </a:p>
        </p:txBody>
      </p:sp>
    </p:spTree>
    <p:extLst>
      <p:ext uri="{BB962C8B-B14F-4D97-AF65-F5344CB8AC3E}">
        <p14:creationId xmlns:p14="http://schemas.microsoft.com/office/powerpoint/2010/main" val="2438725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Egypt, 2011</a:t>
            </a:r>
            <a:endParaRPr lang="en-US" dirty="0"/>
          </a:p>
        </p:txBody>
      </p:sp>
      <p:sp>
        <p:nvSpPr>
          <p:cNvPr id="3" name="Content Placeholder 2"/>
          <p:cNvSpPr>
            <a:spLocks noGrp="1"/>
          </p:cNvSpPr>
          <p:nvPr>
            <p:ph idx="1"/>
          </p:nvPr>
        </p:nvSpPr>
        <p:spPr>
          <a:xfrm>
            <a:off x="152400" y="1807361"/>
            <a:ext cx="8534400" cy="4051437"/>
          </a:xfrm>
        </p:spPr>
        <p:txBody>
          <a:bodyPr/>
          <a:lstStyle/>
          <a:p>
            <a:r>
              <a:rPr lang="en-US" sz="2400" dirty="0"/>
              <a:t>"I am so happy; this is the first true election in the history of Egypt!" a wizened old man, with purple ink still wet on his finger, said giddily as he exited the voting room in </a:t>
            </a:r>
            <a:r>
              <a:rPr lang="en-US" sz="2400" dirty="0" err="1"/>
              <a:t>Shoubra</a:t>
            </a:r>
            <a:r>
              <a:rPr lang="en-US" sz="2400" dirty="0"/>
              <a:t>. "I am doing this for my sons and my grandsons."</a:t>
            </a:r>
          </a:p>
          <a:p>
            <a:r>
              <a:rPr lang="en-US" sz="2400" dirty="0"/>
              <a:t>"I'm coming to vote for the first time in my life," said Adel </a:t>
            </a:r>
            <a:r>
              <a:rPr lang="en-US" sz="2400" dirty="0" err="1"/>
              <a:t>Moussa</a:t>
            </a:r>
            <a:r>
              <a:rPr lang="en-US" sz="2400" dirty="0"/>
              <a:t>, 57, who had left his home and business in </a:t>
            </a:r>
            <a:r>
              <a:rPr lang="en-US" sz="2400" dirty="0" err="1"/>
              <a:t>Hurghada</a:t>
            </a:r>
            <a:r>
              <a:rPr lang="en-US" sz="2400" dirty="0"/>
              <a:t>, 300 miles away, to vote in his ancestral district</a:t>
            </a:r>
            <a:r>
              <a:rPr lang="en-US" sz="2400" dirty="0" smtClean="0"/>
              <a:t>.  "</a:t>
            </a:r>
            <a:r>
              <a:rPr lang="en-US" sz="2400" dirty="0"/>
              <a:t>I'm here for the experience. </a:t>
            </a:r>
            <a:r>
              <a:rPr lang="en-US" sz="2400" i="1" u="sng" dirty="0"/>
              <a:t>I don't care who wins. </a:t>
            </a:r>
            <a:r>
              <a:rPr lang="en-US" sz="2400" dirty="0"/>
              <a:t>I just want to do it and to live in peace</a:t>
            </a:r>
            <a:r>
              <a:rPr lang="en-US" sz="2400" dirty="0" smtClean="0"/>
              <a:t>."</a:t>
            </a:r>
            <a:endParaRPr lang="en-US" sz="2400" dirty="0"/>
          </a:p>
          <a:p>
            <a:endParaRPr lang="en-US" dirty="0"/>
          </a:p>
        </p:txBody>
      </p:sp>
    </p:spTree>
    <p:extLst>
      <p:ext uri="{BB962C8B-B14F-4D97-AF65-F5344CB8AC3E}">
        <p14:creationId xmlns:p14="http://schemas.microsoft.com/office/powerpoint/2010/main" val="16999727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t>Choices:  War in Iraq</a:t>
            </a:r>
            <a:br>
              <a:rPr lang="en-US"/>
            </a:br>
            <a:endParaRPr lang="en-US"/>
          </a:p>
        </p:txBody>
      </p:sp>
      <p:sp>
        <p:nvSpPr>
          <p:cNvPr id="141315" name="Rectangle 3"/>
          <p:cNvSpPr>
            <a:spLocks noGrp="1" noChangeArrowheads="1"/>
          </p:cNvSpPr>
          <p:nvPr>
            <p:ph type="body" idx="1"/>
          </p:nvPr>
        </p:nvSpPr>
        <p:spPr>
          <a:xfrm>
            <a:off x="685800" y="1143000"/>
            <a:ext cx="8229600" cy="4953000"/>
          </a:xfrm>
        </p:spPr>
        <p:txBody>
          <a:bodyPr/>
          <a:lstStyle/>
          <a:p>
            <a:pPr>
              <a:lnSpc>
                <a:spcPct val="90000"/>
              </a:lnSpc>
              <a:buFont typeface="Wingdings" pitchFamily="2" charset="2"/>
              <a:buNone/>
            </a:pPr>
            <a:r>
              <a:rPr lang="en-US" sz="3600"/>
              <a:t>Consider what just happened.  Simply by changing the order in which we consider the alternatives, I could generate as the “winner” any one of the three alternatives.</a:t>
            </a:r>
          </a:p>
          <a:p>
            <a:pPr>
              <a:lnSpc>
                <a:spcPct val="90000"/>
              </a:lnSpc>
              <a:buFont typeface="Wingdings" pitchFamily="2" charset="2"/>
              <a:buNone/>
            </a:pPr>
            <a:r>
              <a:rPr lang="en-US" sz="3600"/>
              <a:t>Choosing the agenda, then, is tantamount to choosing the outcome.</a:t>
            </a:r>
          </a:p>
          <a:p>
            <a:pPr>
              <a:lnSpc>
                <a:spcPct val="90000"/>
              </a:lnSpc>
              <a:buFont typeface="Wingdings" pitchFamily="2" charset="2"/>
              <a:buNone/>
            </a:pPr>
            <a:r>
              <a:rPr lang="en-US" sz="3600"/>
              <a:t>Is this just a conjurer’s trick, or does it tell us something about democracy?</a:t>
            </a:r>
          </a:p>
          <a:p>
            <a:pPr>
              <a:lnSpc>
                <a:spcPct val="90000"/>
              </a:lnSpc>
              <a:buFont typeface="Wingdings" pitchFamily="2" charset="2"/>
              <a:buNone/>
            </a:pPr>
            <a:endParaRPr lang="en-US" sz="3600"/>
          </a:p>
        </p:txBody>
      </p:sp>
    </p:spTree>
    <p:extLst>
      <p:ext uri="{BB962C8B-B14F-4D97-AF65-F5344CB8AC3E}">
        <p14:creationId xmlns:p14="http://schemas.microsoft.com/office/powerpoint/2010/main" val="1173871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990600" y="228600"/>
            <a:ext cx="7125113" cy="924475"/>
          </a:xfrm>
        </p:spPr>
        <p:txBody>
          <a:bodyPr/>
          <a:lstStyle/>
          <a:p>
            <a:r>
              <a:rPr lang="en-US" dirty="0"/>
              <a:t>Choices:  War in Iraq</a:t>
            </a:r>
            <a:br>
              <a:rPr lang="en-US" dirty="0"/>
            </a:br>
            <a:endParaRPr lang="en-US" dirty="0"/>
          </a:p>
        </p:txBody>
      </p:sp>
      <p:sp>
        <p:nvSpPr>
          <p:cNvPr id="142339" name="Rectangle 3"/>
          <p:cNvSpPr>
            <a:spLocks noGrp="1" noChangeArrowheads="1"/>
          </p:cNvSpPr>
          <p:nvPr>
            <p:ph type="body" idx="1"/>
          </p:nvPr>
        </p:nvSpPr>
        <p:spPr>
          <a:xfrm>
            <a:off x="685800" y="1143000"/>
            <a:ext cx="8229600" cy="4953000"/>
          </a:xfrm>
        </p:spPr>
        <p:txBody>
          <a:bodyPr/>
          <a:lstStyle/>
          <a:p>
            <a:pPr>
              <a:lnSpc>
                <a:spcPct val="90000"/>
              </a:lnSpc>
              <a:buFont typeface="Wingdings" pitchFamily="2" charset="2"/>
              <a:buNone/>
            </a:pPr>
            <a:r>
              <a:rPr lang="en-US" sz="3600" dirty="0"/>
              <a:t>If there are three (or more) alternatives, and there is disagreement, then democracy may be radically indeterminate.</a:t>
            </a:r>
          </a:p>
          <a:p>
            <a:pPr>
              <a:lnSpc>
                <a:spcPct val="90000"/>
              </a:lnSpc>
              <a:buFont typeface="Wingdings" pitchFamily="2" charset="2"/>
              <a:buNone/>
            </a:pPr>
            <a:r>
              <a:rPr lang="en-US" sz="3600" dirty="0"/>
              <a:t>More simply, there is no correct answer to the question, “What do the people want?”</a:t>
            </a:r>
          </a:p>
          <a:p>
            <a:pPr>
              <a:lnSpc>
                <a:spcPct val="90000"/>
              </a:lnSpc>
              <a:buFont typeface="Wingdings" pitchFamily="2" charset="2"/>
              <a:buNone/>
            </a:pPr>
            <a:r>
              <a:rPr lang="en-US" sz="3600" dirty="0"/>
              <a:t>In fact, </a:t>
            </a:r>
            <a:r>
              <a:rPr lang="en-US" sz="3600" i="1" dirty="0"/>
              <a:t>some majority opposes every alternative</a:t>
            </a:r>
            <a:r>
              <a:rPr lang="en-US" sz="3600" dirty="0" smtClean="0"/>
              <a:t>.  NOT A TIE!</a:t>
            </a:r>
            <a:endParaRPr lang="en-US" sz="3600" dirty="0"/>
          </a:p>
          <a:p>
            <a:pPr>
              <a:lnSpc>
                <a:spcPct val="90000"/>
              </a:lnSpc>
              <a:buFont typeface="Wingdings" pitchFamily="2" charset="2"/>
              <a:buNone/>
            </a:pPr>
            <a:endParaRPr lang="en-US" sz="3600" dirty="0"/>
          </a:p>
        </p:txBody>
      </p:sp>
    </p:spTree>
    <p:extLst>
      <p:ext uri="{BB962C8B-B14F-4D97-AF65-F5344CB8AC3E}">
        <p14:creationId xmlns:p14="http://schemas.microsoft.com/office/powerpoint/2010/main" val="1861952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143000" y="304800"/>
            <a:ext cx="7125113" cy="924475"/>
          </a:xfrm>
        </p:spPr>
        <p:txBody>
          <a:bodyPr/>
          <a:lstStyle/>
          <a:p>
            <a:r>
              <a:rPr lang="en-US" dirty="0"/>
              <a:t>Choices:  War in Iraq</a:t>
            </a:r>
            <a:br>
              <a:rPr lang="en-US" dirty="0"/>
            </a:br>
            <a:endParaRPr lang="en-US" dirty="0"/>
          </a:p>
        </p:txBody>
      </p:sp>
      <p:sp>
        <p:nvSpPr>
          <p:cNvPr id="143363" name="Rectangle 3"/>
          <p:cNvSpPr>
            <a:spLocks noGrp="1" noChangeArrowheads="1"/>
          </p:cNvSpPr>
          <p:nvPr>
            <p:ph type="body" idx="1"/>
          </p:nvPr>
        </p:nvSpPr>
        <p:spPr>
          <a:xfrm>
            <a:off x="685800" y="1143000"/>
            <a:ext cx="8229600" cy="4953000"/>
          </a:xfrm>
        </p:spPr>
        <p:txBody>
          <a:bodyPr/>
          <a:lstStyle/>
          <a:p>
            <a:pPr>
              <a:lnSpc>
                <a:spcPct val="90000"/>
              </a:lnSpc>
              <a:buFont typeface="Wingdings" pitchFamily="2" charset="2"/>
              <a:buNone/>
            </a:pPr>
            <a:r>
              <a:rPr lang="en-US" sz="2800" dirty="0"/>
              <a:t>Here is the problem:</a:t>
            </a:r>
          </a:p>
          <a:p>
            <a:pPr>
              <a:lnSpc>
                <a:spcPct val="90000"/>
              </a:lnSpc>
              <a:buFont typeface="Wingdings" pitchFamily="2" charset="2"/>
              <a:buNone/>
            </a:pPr>
            <a:r>
              <a:rPr lang="en-US" sz="2800" dirty="0"/>
              <a:t>	I/P		</a:t>
            </a:r>
            <a:r>
              <a:rPr lang="en-US" sz="2800" dirty="0" smtClean="0"/>
              <a:t>Rummy	</a:t>
            </a:r>
            <a:r>
              <a:rPr lang="en-US" sz="2800" dirty="0"/>
              <a:t>	</a:t>
            </a:r>
            <a:r>
              <a:rPr lang="en-US" sz="2800" dirty="0" err="1"/>
              <a:t>Prud</a:t>
            </a:r>
            <a:r>
              <a:rPr lang="en-US" sz="2800" dirty="0"/>
              <a:t> Dove</a:t>
            </a:r>
          </a:p>
          <a:p>
            <a:pPr>
              <a:lnSpc>
                <a:spcPct val="90000"/>
              </a:lnSpc>
              <a:buFont typeface="Wingdings" pitchFamily="2" charset="2"/>
              <a:buNone/>
            </a:pPr>
            <a:r>
              <a:rPr lang="en-US" sz="2800" dirty="0"/>
              <a:t>	N			W		</a:t>
            </a:r>
            <a:r>
              <a:rPr lang="en-US" sz="2800" dirty="0" smtClean="0"/>
              <a:t>		P</a:t>
            </a:r>
            <a:r>
              <a:rPr lang="en-US" sz="2800" dirty="0"/>
              <a:t>	</a:t>
            </a:r>
            <a:r>
              <a:rPr lang="en-US" sz="2800" dirty="0" smtClean="0"/>
              <a:t>			Best</a:t>
            </a:r>
            <a:r>
              <a:rPr lang="en-US" sz="2800" dirty="0"/>
              <a:t>	</a:t>
            </a:r>
          </a:p>
          <a:p>
            <a:pPr>
              <a:lnSpc>
                <a:spcPct val="90000"/>
              </a:lnSpc>
              <a:buFont typeface="Wingdings" pitchFamily="2" charset="2"/>
              <a:buNone/>
            </a:pPr>
            <a:r>
              <a:rPr lang="en-US" sz="2800" dirty="0"/>
              <a:t>	W			P		</a:t>
            </a:r>
            <a:r>
              <a:rPr lang="en-US" sz="2800" dirty="0" smtClean="0"/>
              <a:t>		N</a:t>
            </a:r>
            <a:r>
              <a:rPr lang="en-US" sz="2800" dirty="0"/>
              <a:t>	</a:t>
            </a:r>
            <a:r>
              <a:rPr lang="en-US" sz="2800" dirty="0" smtClean="0"/>
              <a:t>			Middle</a:t>
            </a:r>
            <a:endParaRPr lang="en-US" sz="2800" dirty="0"/>
          </a:p>
          <a:p>
            <a:pPr>
              <a:lnSpc>
                <a:spcPct val="90000"/>
              </a:lnSpc>
              <a:buFont typeface="Wingdings" pitchFamily="2" charset="2"/>
              <a:buNone/>
            </a:pPr>
            <a:r>
              <a:rPr lang="en-US" sz="2800" dirty="0"/>
              <a:t>	P			N		</a:t>
            </a:r>
            <a:r>
              <a:rPr lang="en-US" sz="2800" dirty="0" smtClean="0"/>
              <a:t>		W</a:t>
            </a:r>
            <a:r>
              <a:rPr lang="en-US" sz="2800" dirty="0"/>
              <a:t>	</a:t>
            </a:r>
            <a:r>
              <a:rPr lang="en-US" sz="2800" dirty="0" smtClean="0"/>
              <a:t>			Worst</a:t>
            </a:r>
            <a:endParaRPr lang="en-US" sz="2800" dirty="0"/>
          </a:p>
          <a:p>
            <a:pPr>
              <a:lnSpc>
                <a:spcPct val="90000"/>
              </a:lnSpc>
              <a:buFont typeface="Wingdings" pitchFamily="2" charset="2"/>
              <a:buNone/>
            </a:pPr>
            <a:endParaRPr lang="en-US" sz="2800" dirty="0"/>
          </a:p>
          <a:p>
            <a:pPr>
              <a:lnSpc>
                <a:spcPct val="90000"/>
              </a:lnSpc>
              <a:buFont typeface="Wingdings" pitchFamily="2" charset="2"/>
              <a:buNone/>
            </a:pPr>
            <a:r>
              <a:rPr lang="en-US" sz="2800" dirty="0"/>
              <a:t>Majority preferences:</a:t>
            </a:r>
          </a:p>
          <a:p>
            <a:pPr>
              <a:lnSpc>
                <a:spcPct val="90000"/>
              </a:lnSpc>
              <a:buFont typeface="Wingdings" pitchFamily="2" charset="2"/>
              <a:buNone/>
            </a:pPr>
            <a:r>
              <a:rPr lang="en-US" sz="2800" dirty="0"/>
              <a:t>W &gt; P &gt; N &gt; W</a:t>
            </a:r>
          </a:p>
          <a:p>
            <a:pPr>
              <a:lnSpc>
                <a:spcPct val="90000"/>
              </a:lnSpc>
              <a:buFont typeface="Wingdings" pitchFamily="2" charset="2"/>
              <a:buNone/>
            </a:pPr>
            <a:r>
              <a:rPr lang="en-US" sz="2800" dirty="0"/>
              <a:t>Endless, infinite cycling over alternatives.  Not a tie, but a literal perpetual motion machine</a:t>
            </a:r>
          </a:p>
        </p:txBody>
      </p:sp>
      <p:sp>
        <p:nvSpPr>
          <p:cNvPr id="143364" name="Line 4"/>
          <p:cNvSpPr>
            <a:spLocks noChangeShapeType="1"/>
          </p:cNvSpPr>
          <p:nvPr/>
        </p:nvSpPr>
        <p:spPr bwMode="auto">
          <a:xfrm flipV="1">
            <a:off x="762000" y="1828800"/>
            <a:ext cx="647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3365" name="Line 5"/>
          <p:cNvSpPr>
            <a:spLocks noChangeShapeType="1"/>
          </p:cNvSpPr>
          <p:nvPr/>
        </p:nvSpPr>
        <p:spPr bwMode="auto">
          <a:xfrm>
            <a:off x="5791200" y="1828800"/>
            <a:ext cx="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536737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04800" y="152400"/>
            <a:ext cx="9144000" cy="636587"/>
          </a:xfrm>
        </p:spPr>
        <p:txBody>
          <a:bodyPr/>
          <a:lstStyle/>
          <a:p>
            <a:r>
              <a:rPr lang="en-US" dirty="0"/>
              <a:t>But this is nonsense:  meetings end</a:t>
            </a:r>
          </a:p>
        </p:txBody>
      </p:sp>
      <p:sp>
        <p:nvSpPr>
          <p:cNvPr id="144387" name="Rectangle 3"/>
          <p:cNvSpPr>
            <a:spLocks noGrp="1" noChangeArrowheads="1"/>
          </p:cNvSpPr>
          <p:nvPr>
            <p:ph type="body" idx="1"/>
          </p:nvPr>
        </p:nvSpPr>
        <p:spPr>
          <a:xfrm>
            <a:off x="0" y="1219200"/>
            <a:ext cx="9144000" cy="4911725"/>
          </a:xfrm>
        </p:spPr>
        <p:txBody>
          <a:bodyPr/>
          <a:lstStyle/>
          <a:p>
            <a:pPr>
              <a:buFont typeface="Wingdings" pitchFamily="2" charset="2"/>
              <a:buNone/>
            </a:pPr>
            <a:r>
              <a:rPr lang="en-US" sz="2800" dirty="0"/>
              <a:t>That is what should terrify you:  meetings end, and things get decided.  The point is that we are rarely presented with three or more alternatives.  We usually are presented with two.  How are those two chosen?</a:t>
            </a:r>
          </a:p>
          <a:p>
            <a:pPr>
              <a:buFont typeface="Wingdings" pitchFamily="2" charset="2"/>
              <a:buNone/>
            </a:pPr>
            <a:r>
              <a:rPr lang="en-US" sz="2800" dirty="0"/>
              <a:t>The </a:t>
            </a:r>
            <a:r>
              <a:rPr lang="en-US" sz="2800" dirty="0" smtClean="0"/>
              <a:t>“Ashford </a:t>
            </a:r>
            <a:r>
              <a:rPr lang="en-US" sz="2800" dirty="0"/>
              <a:t>Revolution”:  coalitions form, charismatic people take power.  Not the will of the people, but the force of will of some </a:t>
            </a:r>
            <a:r>
              <a:rPr lang="en-US" sz="2800" dirty="0" err="1"/>
              <a:t>demogogue</a:t>
            </a:r>
            <a:r>
              <a:rPr lang="en-US" sz="2800" dirty="0"/>
              <a:t> or tyrant</a:t>
            </a:r>
          </a:p>
          <a:p>
            <a:pPr>
              <a:buFont typeface="Wingdings" pitchFamily="2" charset="2"/>
              <a:buNone/>
            </a:pPr>
            <a:r>
              <a:rPr lang="en-US" sz="2800" dirty="0"/>
              <a:t>If the rules matter to this extent, that means that procedures, not preferences, determine outcomes.  And elites control procedures….</a:t>
            </a:r>
          </a:p>
        </p:txBody>
      </p:sp>
    </p:spTree>
    <p:extLst>
      <p:ext uri="{BB962C8B-B14F-4D97-AF65-F5344CB8AC3E}">
        <p14:creationId xmlns:p14="http://schemas.microsoft.com/office/powerpoint/2010/main" val="972162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a:t>Democracy works fine…. </a:t>
            </a:r>
            <a:br>
              <a:rPr lang="en-US"/>
            </a:br>
            <a:r>
              <a:rPr lang="en-US"/>
              <a:t>So long as everyone agrees</a:t>
            </a:r>
          </a:p>
        </p:txBody>
      </p:sp>
      <p:sp>
        <p:nvSpPr>
          <p:cNvPr id="145411" name="Rectangle 3"/>
          <p:cNvSpPr>
            <a:spLocks noGrp="1" noChangeArrowheads="1"/>
          </p:cNvSpPr>
          <p:nvPr>
            <p:ph type="body" idx="1"/>
          </p:nvPr>
        </p:nvSpPr>
        <p:spPr>
          <a:xfrm>
            <a:off x="0" y="1905000"/>
            <a:ext cx="9144000" cy="4572000"/>
          </a:xfrm>
        </p:spPr>
        <p:txBody>
          <a:bodyPr/>
          <a:lstStyle/>
          <a:p>
            <a:pPr>
              <a:buFont typeface="Wingdings" pitchFamily="2" charset="2"/>
              <a:buNone/>
            </a:pPr>
            <a:r>
              <a:rPr lang="en-US" sz="2800"/>
              <a:t>But if there is disagreement, and at least three alternatives, then a majority opposes every available choice.  So, democracy fails us when we need it most!</a:t>
            </a:r>
          </a:p>
          <a:p>
            <a:pPr>
              <a:buFont typeface="Wingdings" pitchFamily="2" charset="2"/>
              <a:buNone/>
            </a:pPr>
            <a:r>
              <a:rPr lang="en-US" sz="2800"/>
              <a:t>Since some choice has to be made, we are left with an outcome that is either </a:t>
            </a:r>
          </a:p>
          <a:p>
            <a:pPr>
              <a:buClr>
                <a:schemeClr val="folHlink"/>
              </a:buClr>
              <a:buFont typeface="Wingdings" pitchFamily="2" charset="2"/>
              <a:buChar char="§"/>
            </a:pPr>
            <a:r>
              <a:rPr lang="en-US" sz="2800"/>
              <a:t>Imposed (tyranny)</a:t>
            </a:r>
          </a:p>
          <a:p>
            <a:pPr>
              <a:buClr>
                <a:schemeClr val="folHlink"/>
              </a:buClr>
              <a:buFont typeface="Wingdings" pitchFamily="2" charset="2"/>
              <a:buChar char="§"/>
            </a:pPr>
            <a:r>
              <a:rPr lang="en-US" sz="2800"/>
              <a:t>Arbitrary (random or procedure-driven)</a:t>
            </a:r>
          </a:p>
          <a:p>
            <a:pPr>
              <a:buFont typeface="Wingdings" pitchFamily="2" charset="2"/>
              <a:buNone/>
            </a:pPr>
            <a:r>
              <a:rPr lang="en-US" sz="2800"/>
              <a:t>In either case, “democratic choice” is chimerical</a:t>
            </a:r>
          </a:p>
          <a:p>
            <a:pPr algn="r">
              <a:buFont typeface="Wingdings" pitchFamily="2" charset="2"/>
              <a:buNone/>
            </a:pPr>
            <a:r>
              <a:rPr lang="en-US" sz="2800">
                <a:solidFill>
                  <a:srgbClr val="FF6699"/>
                </a:solidFill>
              </a:rPr>
              <a:t>Dictatorship with the trappings of democracy</a:t>
            </a:r>
          </a:p>
        </p:txBody>
      </p:sp>
    </p:spTree>
    <p:extLst>
      <p:ext uri="{BB962C8B-B14F-4D97-AF65-F5344CB8AC3E}">
        <p14:creationId xmlns:p14="http://schemas.microsoft.com/office/powerpoint/2010/main" val="912993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a:t>The worst of all worlds</a:t>
            </a:r>
          </a:p>
        </p:txBody>
      </p:sp>
      <p:sp>
        <p:nvSpPr>
          <p:cNvPr id="180227" name="Rectangle 3"/>
          <p:cNvSpPr>
            <a:spLocks noGrp="1" noChangeArrowheads="1"/>
          </p:cNvSpPr>
          <p:nvPr>
            <p:ph type="body" idx="1"/>
          </p:nvPr>
        </p:nvSpPr>
        <p:spPr>
          <a:xfrm>
            <a:off x="685800" y="1981200"/>
            <a:ext cx="7772400" cy="4495800"/>
          </a:xfrm>
        </p:spPr>
        <p:txBody>
          <a:bodyPr/>
          <a:lstStyle/>
          <a:p>
            <a:pPr>
              <a:lnSpc>
                <a:spcPct val="90000"/>
              </a:lnSpc>
              <a:buFont typeface="Wingdings" pitchFamily="2" charset="2"/>
              <a:buNone/>
            </a:pPr>
            <a:r>
              <a:rPr lang="en-US" sz="2800"/>
              <a:t>Democracy without </a:t>
            </a:r>
            <a:r>
              <a:rPr lang="en-US" sz="2800" i="1"/>
              <a:t>constitutional liberalism…</a:t>
            </a:r>
          </a:p>
          <a:p>
            <a:pPr>
              <a:lnSpc>
                <a:spcPct val="90000"/>
              </a:lnSpc>
              <a:buFont typeface="Wingdings" pitchFamily="2" charset="2"/>
              <a:buNone/>
            </a:pPr>
            <a:r>
              <a:rPr lang="en-US" sz="2800"/>
              <a:t>1.  Rule of law, protections of property and liberty</a:t>
            </a:r>
          </a:p>
          <a:p>
            <a:pPr>
              <a:lnSpc>
                <a:spcPct val="90000"/>
              </a:lnSpc>
              <a:buFont typeface="Wingdings" pitchFamily="2" charset="2"/>
              <a:buNone/>
            </a:pPr>
            <a:r>
              <a:rPr lang="en-US" sz="2800"/>
              <a:t>2.  Limits on scope of issues within the jurisdiction of collective choice…</a:t>
            </a:r>
          </a:p>
          <a:p>
            <a:pPr>
              <a:lnSpc>
                <a:spcPct val="90000"/>
              </a:lnSpc>
              <a:buFont typeface="Wingdings" pitchFamily="2" charset="2"/>
              <a:buNone/>
            </a:pPr>
            <a:r>
              <a:rPr lang="en-US" sz="2800"/>
              <a:t>Democracy without these is the most terrifying kind of tyranny you can imagine.  Americans, and the West, are confused about “good government.”  The key is constitutional liberalism, not democracy.</a:t>
            </a:r>
            <a:endParaRPr lang="en-US" sz="2800">
              <a:solidFill>
                <a:srgbClr val="FF6699"/>
              </a:solidFill>
            </a:endParaRPr>
          </a:p>
        </p:txBody>
      </p:sp>
    </p:spTree>
    <p:extLst>
      <p:ext uri="{BB962C8B-B14F-4D97-AF65-F5344CB8AC3E}">
        <p14:creationId xmlns:p14="http://schemas.microsoft.com/office/powerpoint/2010/main" val="2471321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t>In our example, Iso-Powell was the culprit…</a:t>
            </a:r>
          </a:p>
        </p:txBody>
      </p:sp>
      <p:sp>
        <p:nvSpPr>
          <p:cNvPr id="181252" name="Line 4"/>
          <p:cNvSpPr>
            <a:spLocks noChangeShapeType="1"/>
          </p:cNvSpPr>
          <p:nvPr/>
        </p:nvSpPr>
        <p:spPr bwMode="auto">
          <a:xfrm>
            <a:off x="685800" y="2286000"/>
            <a:ext cx="0" cy="381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53" name="Line 5"/>
          <p:cNvSpPr>
            <a:spLocks noChangeShapeType="1"/>
          </p:cNvSpPr>
          <p:nvPr/>
        </p:nvSpPr>
        <p:spPr bwMode="auto">
          <a:xfrm>
            <a:off x="685800" y="6096000"/>
            <a:ext cx="7086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54" name="Text Box 6"/>
          <p:cNvSpPr txBox="1">
            <a:spLocks noChangeArrowheads="1"/>
          </p:cNvSpPr>
          <p:nvPr/>
        </p:nvSpPr>
        <p:spPr bwMode="auto">
          <a:xfrm rot="-5400000">
            <a:off x="297657" y="1607343"/>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Utility</a:t>
            </a:r>
          </a:p>
        </p:txBody>
      </p:sp>
      <p:sp>
        <p:nvSpPr>
          <p:cNvPr id="181255" name="Text Box 7"/>
          <p:cNvSpPr txBox="1">
            <a:spLocks noChangeArrowheads="1"/>
          </p:cNvSpPr>
          <p:nvPr/>
        </p:nvSpPr>
        <p:spPr bwMode="auto">
          <a:xfrm>
            <a:off x="5410200" y="61722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Intensity of War Effort</a:t>
            </a:r>
          </a:p>
        </p:txBody>
      </p:sp>
      <p:sp>
        <p:nvSpPr>
          <p:cNvPr id="181256" name="Line 8"/>
          <p:cNvSpPr>
            <a:spLocks noChangeShapeType="1"/>
          </p:cNvSpPr>
          <p:nvPr/>
        </p:nvSpPr>
        <p:spPr bwMode="auto">
          <a:xfrm flipH="1">
            <a:off x="838200" y="2209800"/>
            <a:ext cx="3124200" cy="1981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57" name="Line 9"/>
          <p:cNvSpPr>
            <a:spLocks noChangeShapeType="1"/>
          </p:cNvSpPr>
          <p:nvPr/>
        </p:nvSpPr>
        <p:spPr bwMode="auto">
          <a:xfrm>
            <a:off x="3962400" y="2209800"/>
            <a:ext cx="3733800" cy="33528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58" name="Text Box 10"/>
          <p:cNvSpPr txBox="1">
            <a:spLocks noChangeArrowheads="1"/>
          </p:cNvSpPr>
          <p:nvPr/>
        </p:nvSpPr>
        <p:spPr bwMode="auto">
          <a:xfrm>
            <a:off x="990600" y="56388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N</a:t>
            </a:r>
          </a:p>
        </p:txBody>
      </p:sp>
      <p:sp>
        <p:nvSpPr>
          <p:cNvPr id="181259" name="Text Box 11"/>
          <p:cNvSpPr txBox="1">
            <a:spLocks noChangeArrowheads="1"/>
          </p:cNvSpPr>
          <p:nvPr/>
        </p:nvSpPr>
        <p:spPr bwMode="auto">
          <a:xfrm>
            <a:off x="3733800" y="56388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P</a:t>
            </a:r>
          </a:p>
        </p:txBody>
      </p:sp>
      <p:sp>
        <p:nvSpPr>
          <p:cNvPr id="181260" name="Text Box 12"/>
          <p:cNvSpPr txBox="1">
            <a:spLocks noChangeArrowheads="1"/>
          </p:cNvSpPr>
          <p:nvPr/>
        </p:nvSpPr>
        <p:spPr bwMode="auto">
          <a:xfrm>
            <a:off x="7162800" y="56388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W</a:t>
            </a:r>
          </a:p>
        </p:txBody>
      </p:sp>
      <p:sp>
        <p:nvSpPr>
          <p:cNvPr id="181261" name="Line 13"/>
          <p:cNvSpPr>
            <a:spLocks noChangeShapeType="1"/>
          </p:cNvSpPr>
          <p:nvPr/>
        </p:nvSpPr>
        <p:spPr bwMode="auto">
          <a:xfrm flipV="1">
            <a:off x="762000" y="1905000"/>
            <a:ext cx="6934200" cy="365760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62" name="Line 14"/>
          <p:cNvSpPr>
            <a:spLocks noChangeShapeType="1"/>
          </p:cNvSpPr>
          <p:nvPr/>
        </p:nvSpPr>
        <p:spPr bwMode="auto">
          <a:xfrm>
            <a:off x="1066800" y="2438400"/>
            <a:ext cx="2819400" cy="3200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63" name="Line 15"/>
          <p:cNvSpPr>
            <a:spLocks noChangeShapeType="1"/>
          </p:cNvSpPr>
          <p:nvPr/>
        </p:nvSpPr>
        <p:spPr bwMode="auto">
          <a:xfrm flipV="1">
            <a:off x="3886200" y="3429000"/>
            <a:ext cx="3962400" cy="2209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64" name="Text Box 16"/>
          <p:cNvSpPr txBox="1">
            <a:spLocks noChangeArrowheads="1"/>
          </p:cNvSpPr>
          <p:nvPr/>
        </p:nvSpPr>
        <p:spPr bwMode="auto">
          <a:xfrm rot="19925317">
            <a:off x="6400800" y="344328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Iso-Powell</a:t>
            </a:r>
          </a:p>
        </p:txBody>
      </p:sp>
      <p:sp>
        <p:nvSpPr>
          <p:cNvPr id="181265" name="Text Box 17"/>
          <p:cNvSpPr txBox="1">
            <a:spLocks noChangeArrowheads="1"/>
          </p:cNvSpPr>
          <p:nvPr/>
        </p:nvSpPr>
        <p:spPr bwMode="auto">
          <a:xfrm rot="19925317">
            <a:off x="5486400" y="222408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9900"/>
                </a:solidFill>
              </a:rPr>
              <a:t>Rummy</a:t>
            </a:r>
          </a:p>
        </p:txBody>
      </p:sp>
      <p:sp>
        <p:nvSpPr>
          <p:cNvPr id="181266" name="Text Box 18"/>
          <p:cNvSpPr txBox="1">
            <a:spLocks noChangeArrowheads="1"/>
          </p:cNvSpPr>
          <p:nvPr/>
        </p:nvSpPr>
        <p:spPr bwMode="auto">
          <a:xfrm rot="19763690">
            <a:off x="2328863" y="2166938"/>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0066"/>
                </a:solidFill>
              </a:rPr>
              <a:t>Prudent Dove</a:t>
            </a:r>
          </a:p>
        </p:txBody>
      </p:sp>
    </p:spTree>
    <p:extLst>
      <p:ext uri="{BB962C8B-B14F-4D97-AF65-F5344CB8AC3E}">
        <p14:creationId xmlns:p14="http://schemas.microsoft.com/office/powerpoint/2010/main" val="135352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990600" y="158750"/>
            <a:ext cx="7696200" cy="1822450"/>
          </a:xfrm>
        </p:spPr>
        <p:txBody>
          <a:bodyPr/>
          <a:lstStyle/>
          <a:p>
            <a:r>
              <a:rPr lang="en-US" dirty="0"/>
              <a:t>Cannot Rely on the Conditions of the MVT to Turn Up by Chance</a:t>
            </a:r>
          </a:p>
        </p:txBody>
      </p:sp>
      <p:sp>
        <p:nvSpPr>
          <p:cNvPr id="151555" name="Rectangle 3"/>
          <p:cNvSpPr>
            <a:spLocks noGrp="1" noChangeArrowheads="1"/>
          </p:cNvSpPr>
          <p:nvPr>
            <p:ph type="body" idx="1"/>
          </p:nvPr>
        </p:nvSpPr>
        <p:spPr>
          <a:xfrm>
            <a:off x="457200" y="2397125"/>
            <a:ext cx="8229600" cy="3698875"/>
          </a:xfrm>
        </p:spPr>
        <p:txBody>
          <a:bodyPr/>
          <a:lstStyle/>
          <a:p>
            <a:pPr>
              <a:buFont typeface="Wingdings" pitchFamily="2" charset="2"/>
              <a:buNone/>
            </a:pPr>
            <a:r>
              <a:rPr lang="en-US" sz="2000" dirty="0"/>
              <a:t>Institutions shape the choices nations make.  But:</a:t>
            </a:r>
          </a:p>
          <a:p>
            <a:r>
              <a:rPr lang="en-US" sz="2000" dirty="0"/>
              <a:t>Preferences aren’t single-peaked</a:t>
            </a:r>
          </a:p>
          <a:p>
            <a:r>
              <a:rPr lang="en-US" sz="2000" dirty="0"/>
              <a:t>Issues are not always one-dimensional</a:t>
            </a:r>
          </a:p>
          <a:p>
            <a:r>
              <a:rPr lang="en-US" sz="2000" dirty="0"/>
              <a:t>Democratic institutions are likely to fail when we need them most…</a:t>
            </a:r>
          </a:p>
          <a:p>
            <a:pPr>
              <a:buFont typeface="Wingdings" pitchFamily="2" charset="2"/>
              <a:buNone/>
            </a:pPr>
            <a:endParaRPr lang="en-US" dirty="0"/>
          </a:p>
        </p:txBody>
      </p:sp>
    </p:spTree>
    <p:extLst>
      <p:ext uri="{BB962C8B-B14F-4D97-AF65-F5344CB8AC3E}">
        <p14:creationId xmlns:p14="http://schemas.microsoft.com/office/powerpoint/2010/main" val="804649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685800" y="762000"/>
            <a:ext cx="7772400" cy="5486400"/>
          </a:xfrm>
        </p:spPr>
        <p:txBody>
          <a:bodyPr/>
          <a:lstStyle/>
          <a:p>
            <a:pPr eaLnBrk="1" hangingPunct="1">
              <a:buFontTx/>
              <a:buNone/>
            </a:pPr>
            <a:r>
              <a:rPr lang="en-US" smtClean="0">
                <a:cs typeface="Times New Roman" pitchFamily="18" charset="0"/>
              </a:rPr>
              <a:t> 6. Law is the expression of the </a:t>
            </a:r>
            <a:r>
              <a:rPr lang="en-US" i="1" smtClean="0">
                <a:cs typeface="Times New Roman" pitchFamily="18" charset="0"/>
              </a:rPr>
              <a:t>general will</a:t>
            </a:r>
            <a:r>
              <a:rPr lang="en-US" smtClean="0">
                <a:cs typeface="Times New Roman" pitchFamily="18" charset="0"/>
              </a:rPr>
              <a:t>. Every citizen has a right to participate personally, or through his representative, in its foundation. It must be the same for all, whether it protects or punishes. All citizens, being equal in the eyes of the law, are equally eligible to all dignities and to all public positions and occupations, according to their abilities, and without distinction except that of their virtues and talents. </a:t>
            </a:r>
          </a:p>
        </p:txBody>
      </p:sp>
      <p:sp>
        <p:nvSpPr>
          <p:cNvPr id="73732" name="WordArt 4"/>
          <p:cNvSpPr>
            <a:spLocks noChangeArrowheads="1" noChangeShapeType="1" noTextEdit="1"/>
          </p:cNvSpPr>
          <p:nvPr/>
        </p:nvSpPr>
        <p:spPr bwMode="ltGray">
          <a:xfrm>
            <a:off x="1066800" y="2286000"/>
            <a:ext cx="7086600" cy="2890838"/>
          </a:xfrm>
          <a:prstGeom prst="rect">
            <a:avLst/>
          </a:prstGeom>
        </p:spPr>
        <p:txBody>
          <a:bodyPr wrap="none" fromWordArt="1">
            <a:prstTxWarp prst="textDoubleWave1">
              <a:avLst>
                <a:gd name="adj1" fmla="val 6500"/>
                <a:gd name="adj2" fmla="val 0"/>
              </a:avLst>
            </a:prstTxWarp>
          </a:bodyPr>
          <a:lstStyle/>
          <a:p>
            <a:r>
              <a:rPr lang="en-US" sz="8000" kern="10" spc="-800">
                <a:ln w="12700">
                  <a:solidFill>
                    <a:srgbClr val="000099"/>
                  </a:solidFill>
                  <a:round/>
                  <a:headEnd/>
                  <a:tailEnd/>
                </a:ln>
                <a:solidFill>
                  <a:srgbClr val="33CCFF"/>
                </a:solidFill>
                <a:effectLst>
                  <a:outerShdw dist="125724" dir="18900000" algn="ctr" rotWithShape="0">
                    <a:srgbClr val="000099"/>
                  </a:outerShdw>
                </a:effectLst>
                <a:latin typeface="Impact"/>
              </a:rPr>
              <a:t>GENERAL WILL???</a:t>
            </a:r>
          </a:p>
        </p:txBody>
      </p:sp>
      <p:sp>
        <p:nvSpPr>
          <p:cNvPr id="73733" name="WordArt 5"/>
          <p:cNvSpPr>
            <a:spLocks noChangeArrowheads="1" noChangeShapeType="1" noTextEdit="1"/>
          </p:cNvSpPr>
          <p:nvPr/>
        </p:nvSpPr>
        <p:spPr bwMode="ltGray">
          <a:xfrm>
            <a:off x="990600" y="3200400"/>
            <a:ext cx="7086600" cy="2890838"/>
          </a:xfrm>
          <a:prstGeom prst="rect">
            <a:avLst/>
          </a:prstGeom>
        </p:spPr>
        <p:txBody>
          <a:bodyPr wrap="none" fromWordArt="1">
            <a:prstTxWarp prst="textDoubleWave1">
              <a:avLst>
                <a:gd name="adj1" fmla="val 6500"/>
                <a:gd name="adj2" fmla="val 0"/>
              </a:avLst>
            </a:prstTxWarp>
          </a:bodyPr>
          <a:lstStyle/>
          <a:p>
            <a:r>
              <a:rPr lang="en-US" sz="8000" kern="10" spc="-800">
                <a:ln w="12700">
                  <a:solidFill>
                    <a:srgbClr val="000099"/>
                  </a:solidFill>
                  <a:round/>
                  <a:headEnd/>
                  <a:tailEnd/>
                </a:ln>
                <a:solidFill>
                  <a:srgbClr val="33CCFF"/>
                </a:solidFill>
                <a:effectLst>
                  <a:outerShdw dist="125724" dir="18900000" algn="ctr" rotWithShape="0">
                    <a:srgbClr val="000099"/>
                  </a:outerShdw>
                </a:effectLst>
                <a:latin typeface="Impact"/>
              </a:rPr>
              <a:t>GENERAL WILL???</a:t>
            </a:r>
          </a:p>
        </p:txBody>
      </p:sp>
      <p:sp>
        <p:nvSpPr>
          <p:cNvPr id="73734" name="WordArt 6"/>
          <p:cNvSpPr>
            <a:spLocks noChangeArrowheads="1" noChangeShapeType="1" noTextEdit="1"/>
          </p:cNvSpPr>
          <p:nvPr/>
        </p:nvSpPr>
        <p:spPr bwMode="ltGray">
          <a:xfrm>
            <a:off x="-533400" y="2743200"/>
            <a:ext cx="7086600" cy="2890838"/>
          </a:xfrm>
          <a:prstGeom prst="rect">
            <a:avLst/>
          </a:prstGeom>
        </p:spPr>
        <p:txBody>
          <a:bodyPr wrap="none" fromWordArt="1">
            <a:prstTxWarp prst="textDoubleWave1">
              <a:avLst>
                <a:gd name="adj1" fmla="val 6500"/>
                <a:gd name="adj2" fmla="val 0"/>
              </a:avLst>
            </a:prstTxWarp>
          </a:bodyPr>
          <a:lstStyle/>
          <a:p>
            <a:r>
              <a:rPr lang="en-US" sz="8000" kern="10" spc="-800">
                <a:ln w="12700">
                  <a:solidFill>
                    <a:srgbClr val="000099"/>
                  </a:solidFill>
                  <a:round/>
                  <a:headEnd/>
                  <a:tailEnd/>
                </a:ln>
                <a:solidFill>
                  <a:srgbClr val="33CCFF"/>
                </a:solidFill>
                <a:effectLst>
                  <a:outerShdw dist="125724" dir="18900000" algn="ctr" rotWithShape="0">
                    <a:srgbClr val="000099"/>
                  </a:outerShdw>
                </a:effectLst>
                <a:latin typeface="Impact"/>
              </a:rPr>
              <a:t>GENERAL WILL???</a:t>
            </a:r>
          </a:p>
        </p:txBody>
      </p:sp>
      <p:sp>
        <p:nvSpPr>
          <p:cNvPr id="73735" name="WordArt 7"/>
          <p:cNvSpPr>
            <a:spLocks noChangeArrowheads="1" noChangeShapeType="1" noTextEdit="1"/>
          </p:cNvSpPr>
          <p:nvPr/>
        </p:nvSpPr>
        <p:spPr bwMode="ltGray">
          <a:xfrm>
            <a:off x="2514600" y="1981200"/>
            <a:ext cx="7086600" cy="2890838"/>
          </a:xfrm>
          <a:prstGeom prst="rect">
            <a:avLst/>
          </a:prstGeom>
        </p:spPr>
        <p:txBody>
          <a:bodyPr wrap="none" fromWordArt="1">
            <a:prstTxWarp prst="textDoubleWave1">
              <a:avLst>
                <a:gd name="adj1" fmla="val 6500"/>
                <a:gd name="adj2" fmla="val 0"/>
              </a:avLst>
            </a:prstTxWarp>
          </a:bodyPr>
          <a:lstStyle/>
          <a:p>
            <a:r>
              <a:rPr lang="en-US" sz="8000" kern="10" spc="-800">
                <a:ln w="12700">
                  <a:solidFill>
                    <a:srgbClr val="000099"/>
                  </a:solidFill>
                  <a:round/>
                  <a:headEnd/>
                  <a:tailEnd/>
                </a:ln>
                <a:solidFill>
                  <a:srgbClr val="33CCFF"/>
                </a:solidFill>
                <a:effectLst>
                  <a:outerShdw dist="125724" dir="18900000" algn="ctr" rotWithShape="0">
                    <a:srgbClr val="000099"/>
                  </a:outerShdw>
                </a:effectLst>
                <a:latin typeface="Impact"/>
              </a:rPr>
              <a:t>GENERAL WILL???</a:t>
            </a:r>
          </a:p>
        </p:txBody>
      </p:sp>
      <p:sp>
        <p:nvSpPr>
          <p:cNvPr id="73736" name="WordArt 8"/>
          <p:cNvSpPr>
            <a:spLocks noChangeArrowheads="1" noChangeShapeType="1" noTextEdit="1"/>
          </p:cNvSpPr>
          <p:nvPr/>
        </p:nvSpPr>
        <p:spPr bwMode="ltGray">
          <a:xfrm>
            <a:off x="838200" y="3657600"/>
            <a:ext cx="7086600" cy="2890838"/>
          </a:xfrm>
          <a:prstGeom prst="rect">
            <a:avLst/>
          </a:prstGeom>
        </p:spPr>
        <p:txBody>
          <a:bodyPr wrap="none" fromWordArt="1">
            <a:prstTxWarp prst="textDoubleWave1">
              <a:avLst>
                <a:gd name="adj1" fmla="val 6500"/>
                <a:gd name="adj2" fmla="val 0"/>
              </a:avLst>
            </a:prstTxWarp>
          </a:bodyPr>
          <a:lstStyle/>
          <a:p>
            <a:r>
              <a:rPr lang="en-US" sz="8000" kern="10" spc="-800">
                <a:ln w="12700">
                  <a:solidFill>
                    <a:srgbClr val="000099"/>
                  </a:solidFill>
                  <a:round/>
                  <a:headEnd/>
                  <a:tailEnd/>
                </a:ln>
                <a:solidFill>
                  <a:srgbClr val="33CCFF"/>
                </a:solidFill>
                <a:effectLst>
                  <a:outerShdw dist="125724" dir="18900000" algn="ctr" rotWithShape="0">
                    <a:srgbClr val="000099"/>
                  </a:outerShdw>
                </a:effectLst>
                <a:latin typeface="Impact"/>
              </a:rPr>
              <a:t>GENERAL WILL???</a:t>
            </a:r>
          </a:p>
        </p:txBody>
      </p:sp>
      <p:sp>
        <p:nvSpPr>
          <p:cNvPr id="73737" name="WordArt 9"/>
          <p:cNvSpPr>
            <a:spLocks noChangeArrowheads="1" noChangeShapeType="1" noTextEdit="1"/>
          </p:cNvSpPr>
          <p:nvPr/>
        </p:nvSpPr>
        <p:spPr bwMode="ltGray">
          <a:xfrm>
            <a:off x="762000" y="914400"/>
            <a:ext cx="7086600" cy="2890838"/>
          </a:xfrm>
          <a:prstGeom prst="rect">
            <a:avLst/>
          </a:prstGeom>
        </p:spPr>
        <p:txBody>
          <a:bodyPr wrap="none" fromWordArt="1">
            <a:prstTxWarp prst="textDoubleWave1">
              <a:avLst>
                <a:gd name="adj1" fmla="val 6500"/>
                <a:gd name="adj2" fmla="val 0"/>
              </a:avLst>
            </a:prstTxWarp>
          </a:bodyPr>
          <a:lstStyle/>
          <a:p>
            <a:r>
              <a:rPr lang="en-US" sz="8000" kern="10" spc="-800">
                <a:ln w="12700">
                  <a:solidFill>
                    <a:srgbClr val="000099"/>
                  </a:solidFill>
                  <a:round/>
                  <a:headEnd/>
                  <a:tailEnd/>
                </a:ln>
                <a:solidFill>
                  <a:srgbClr val="33CCFF"/>
                </a:solidFill>
                <a:effectLst>
                  <a:outerShdw dist="125724" dir="18900000" algn="ctr" rotWithShape="0">
                    <a:srgbClr val="000099"/>
                  </a:outerShdw>
                </a:effectLst>
                <a:latin typeface="Impact"/>
              </a:rPr>
              <a:t>GENERAL WILL???</a:t>
            </a:r>
          </a:p>
        </p:txBody>
      </p:sp>
    </p:spTree>
    <p:extLst>
      <p:ext uri="{BB962C8B-B14F-4D97-AF65-F5344CB8AC3E}">
        <p14:creationId xmlns:p14="http://schemas.microsoft.com/office/powerpoint/2010/main" val="1486185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p:cTn id="7" dur="1000" fill="hold"/>
                                        <p:tgtEl>
                                          <p:spTgt spid="73732"/>
                                        </p:tgtEl>
                                        <p:attrNameLst>
                                          <p:attrName>ppt_w</p:attrName>
                                        </p:attrNameLst>
                                      </p:cBhvr>
                                      <p:tavLst>
                                        <p:tav tm="0">
                                          <p:val>
                                            <p:fltVal val="0"/>
                                          </p:val>
                                        </p:tav>
                                        <p:tav tm="100000">
                                          <p:val>
                                            <p:strVal val="#ppt_w"/>
                                          </p:val>
                                        </p:tav>
                                      </p:tavLst>
                                    </p:anim>
                                    <p:anim calcmode="lin" valueType="num">
                                      <p:cBhvr>
                                        <p:cTn id="8" dur="1000" fill="hold"/>
                                        <p:tgtEl>
                                          <p:spTgt spid="73732"/>
                                        </p:tgtEl>
                                        <p:attrNameLst>
                                          <p:attrName>ppt_h</p:attrName>
                                        </p:attrNameLst>
                                      </p:cBhvr>
                                      <p:tavLst>
                                        <p:tav tm="0">
                                          <p:val>
                                            <p:fltVal val="0"/>
                                          </p:val>
                                        </p:tav>
                                        <p:tav tm="100000">
                                          <p:val>
                                            <p:strVal val="#ppt_h"/>
                                          </p:val>
                                        </p:tav>
                                      </p:tavLst>
                                    </p:anim>
                                    <p:anim calcmode="lin" valueType="num">
                                      <p:cBhvr>
                                        <p:cTn id="9" dur="1000" fill="hold"/>
                                        <p:tgtEl>
                                          <p:spTgt spid="737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3732"/>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sameClick" afterEffect="1">
                                          <p:stCondLst>
                                            <p:cond evt="end" delay="0">
                                              <p:tn val="5"/>
                                            </p:cond>
                                          </p:stCondLst>
                                        </p:cTn>
                                        <p:tgtEl>
                                          <p:spTgt spid="73732"/>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15" presetClass="entr" presetSubtype="0" fill="hold" grpId="0" nodeType="afterEffect">
                                  <p:stCondLst>
                                    <p:cond delay="10000"/>
                                  </p:stCondLst>
                                  <p:childTnLst>
                                    <p:set>
                                      <p:cBhvr>
                                        <p:cTn id="13" dur="1" fill="hold">
                                          <p:stCondLst>
                                            <p:cond delay="0"/>
                                          </p:stCondLst>
                                        </p:cTn>
                                        <p:tgtEl>
                                          <p:spTgt spid="73733"/>
                                        </p:tgtEl>
                                        <p:attrNameLst>
                                          <p:attrName>style.visibility</p:attrName>
                                        </p:attrNameLst>
                                      </p:cBhvr>
                                      <p:to>
                                        <p:strVal val="visible"/>
                                      </p:to>
                                    </p:set>
                                    <p:anim calcmode="lin" valueType="num">
                                      <p:cBhvr>
                                        <p:cTn id="14" dur="1000" fill="hold"/>
                                        <p:tgtEl>
                                          <p:spTgt spid="73733"/>
                                        </p:tgtEl>
                                        <p:attrNameLst>
                                          <p:attrName>ppt_w</p:attrName>
                                        </p:attrNameLst>
                                      </p:cBhvr>
                                      <p:tavLst>
                                        <p:tav tm="0">
                                          <p:val>
                                            <p:fltVal val="0"/>
                                          </p:val>
                                        </p:tav>
                                        <p:tav tm="100000">
                                          <p:val>
                                            <p:strVal val="#ppt_w"/>
                                          </p:val>
                                        </p:tav>
                                      </p:tavLst>
                                    </p:anim>
                                    <p:anim calcmode="lin" valueType="num">
                                      <p:cBhvr>
                                        <p:cTn id="15" dur="1000" fill="hold"/>
                                        <p:tgtEl>
                                          <p:spTgt spid="73733"/>
                                        </p:tgtEl>
                                        <p:attrNameLst>
                                          <p:attrName>ppt_h</p:attrName>
                                        </p:attrNameLst>
                                      </p:cBhvr>
                                      <p:tavLst>
                                        <p:tav tm="0">
                                          <p:val>
                                            <p:fltVal val="0"/>
                                          </p:val>
                                        </p:tav>
                                        <p:tav tm="100000">
                                          <p:val>
                                            <p:strVal val="#ppt_h"/>
                                          </p:val>
                                        </p:tav>
                                      </p:tavLst>
                                    </p:anim>
                                    <p:anim calcmode="lin" valueType="num">
                                      <p:cBhvr>
                                        <p:cTn id="16" dur="1000" fill="hold"/>
                                        <p:tgtEl>
                                          <p:spTgt spid="7373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3733"/>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sameClick" afterEffect="1">
                                          <p:stCondLst>
                                            <p:cond evt="end" delay="0">
                                              <p:tn val="12"/>
                                            </p:cond>
                                          </p:stCondLst>
                                        </p:cTn>
                                        <p:tgtEl>
                                          <p:spTgt spid="73733"/>
                                        </p:tgtEl>
                                        <p:attrNameLst>
                                          <p:attrName>style.visibility</p:attrName>
                                        </p:attrNameLst>
                                      </p:cBhvr>
                                      <p:to>
                                        <p:strVal val="hidden"/>
                                      </p:to>
                                    </p:set>
                                    <p:audio>
                                      <p:cMediaNode>
                                        <p:cTn display="0" masterRel="sameClick">
                                          <p:stCondLst>
                                            <p:cond evt="begin" delay="0">
                                              <p:tn val="12"/>
                                            </p:cond>
                                          </p:stCondLst>
                                          <p:endCondLst>
                                            <p:cond evt="onStopAudio" delay="0">
                                              <p:tgtEl>
                                                <p:sldTgt/>
                                              </p:tgtEl>
                                            </p:cond>
                                          </p:endCondLst>
                                        </p:cTn>
                                        <p:tgtEl>
                                          <p:sndTgt r:embed="rId3" name="glass.wav"/>
                                        </p:tgtEl>
                                      </p:cMediaNode>
                                    </p:audio>
                                  </p:subTnLst>
                                </p:cTn>
                              </p:par>
                            </p:childTnLst>
                          </p:cTn>
                        </p:par>
                        <p:par>
                          <p:cTn id="18" fill="hold">
                            <p:stCondLst>
                              <p:cond delay="12000"/>
                            </p:stCondLst>
                            <p:childTnLst>
                              <p:par>
                                <p:cTn id="19" presetID="15" presetClass="entr" presetSubtype="0" fill="hold" grpId="0" nodeType="afterEffect">
                                  <p:stCondLst>
                                    <p:cond delay="0"/>
                                  </p:stCondLst>
                                  <p:childTnLst>
                                    <p:set>
                                      <p:cBhvr>
                                        <p:cTn id="20" dur="1" fill="hold">
                                          <p:stCondLst>
                                            <p:cond delay="0"/>
                                          </p:stCondLst>
                                        </p:cTn>
                                        <p:tgtEl>
                                          <p:spTgt spid="73734"/>
                                        </p:tgtEl>
                                        <p:attrNameLst>
                                          <p:attrName>style.visibility</p:attrName>
                                        </p:attrNameLst>
                                      </p:cBhvr>
                                      <p:to>
                                        <p:strVal val="visible"/>
                                      </p:to>
                                    </p:set>
                                    <p:anim calcmode="lin" valueType="num">
                                      <p:cBhvr>
                                        <p:cTn id="21" dur="1000" fill="hold"/>
                                        <p:tgtEl>
                                          <p:spTgt spid="73734"/>
                                        </p:tgtEl>
                                        <p:attrNameLst>
                                          <p:attrName>ppt_w</p:attrName>
                                        </p:attrNameLst>
                                      </p:cBhvr>
                                      <p:tavLst>
                                        <p:tav tm="0">
                                          <p:val>
                                            <p:fltVal val="0"/>
                                          </p:val>
                                        </p:tav>
                                        <p:tav tm="100000">
                                          <p:val>
                                            <p:strVal val="#ppt_w"/>
                                          </p:val>
                                        </p:tav>
                                      </p:tavLst>
                                    </p:anim>
                                    <p:anim calcmode="lin" valueType="num">
                                      <p:cBhvr>
                                        <p:cTn id="22" dur="1000" fill="hold"/>
                                        <p:tgtEl>
                                          <p:spTgt spid="73734"/>
                                        </p:tgtEl>
                                        <p:attrNameLst>
                                          <p:attrName>ppt_h</p:attrName>
                                        </p:attrNameLst>
                                      </p:cBhvr>
                                      <p:tavLst>
                                        <p:tav tm="0">
                                          <p:val>
                                            <p:fltVal val="0"/>
                                          </p:val>
                                        </p:tav>
                                        <p:tav tm="100000">
                                          <p:val>
                                            <p:strVal val="#ppt_h"/>
                                          </p:val>
                                        </p:tav>
                                      </p:tavLst>
                                    </p:anim>
                                    <p:anim calcmode="lin" valueType="num">
                                      <p:cBhvr>
                                        <p:cTn id="23" dur="1000" fill="hold"/>
                                        <p:tgtEl>
                                          <p:spTgt spid="7373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73734"/>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sameClick" afterEffect="1">
                                          <p:stCondLst>
                                            <p:cond evt="end" delay="0">
                                              <p:tn val="19"/>
                                            </p:cond>
                                          </p:stCondLst>
                                        </p:cTn>
                                        <p:tgtEl>
                                          <p:spTgt spid="73734"/>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par>
                          <p:cTn id="25" fill="hold">
                            <p:stCondLst>
                              <p:cond delay="13000"/>
                            </p:stCondLst>
                            <p:childTnLst>
                              <p:par>
                                <p:cTn id="26" presetID="15" presetClass="entr" presetSubtype="0" fill="hold" grpId="0" nodeType="afterEffect">
                                  <p:stCondLst>
                                    <p:cond delay="0"/>
                                  </p:stCondLst>
                                  <p:childTnLst>
                                    <p:set>
                                      <p:cBhvr>
                                        <p:cTn id="27" dur="1" fill="hold">
                                          <p:stCondLst>
                                            <p:cond delay="0"/>
                                          </p:stCondLst>
                                        </p:cTn>
                                        <p:tgtEl>
                                          <p:spTgt spid="73735"/>
                                        </p:tgtEl>
                                        <p:attrNameLst>
                                          <p:attrName>style.visibility</p:attrName>
                                        </p:attrNameLst>
                                      </p:cBhvr>
                                      <p:to>
                                        <p:strVal val="visible"/>
                                      </p:to>
                                    </p:set>
                                    <p:anim calcmode="lin" valueType="num">
                                      <p:cBhvr>
                                        <p:cTn id="28" dur="1000" fill="hold"/>
                                        <p:tgtEl>
                                          <p:spTgt spid="73735"/>
                                        </p:tgtEl>
                                        <p:attrNameLst>
                                          <p:attrName>ppt_w</p:attrName>
                                        </p:attrNameLst>
                                      </p:cBhvr>
                                      <p:tavLst>
                                        <p:tav tm="0">
                                          <p:val>
                                            <p:fltVal val="0"/>
                                          </p:val>
                                        </p:tav>
                                        <p:tav tm="100000">
                                          <p:val>
                                            <p:strVal val="#ppt_w"/>
                                          </p:val>
                                        </p:tav>
                                      </p:tavLst>
                                    </p:anim>
                                    <p:anim calcmode="lin" valueType="num">
                                      <p:cBhvr>
                                        <p:cTn id="29" dur="1000" fill="hold"/>
                                        <p:tgtEl>
                                          <p:spTgt spid="73735"/>
                                        </p:tgtEl>
                                        <p:attrNameLst>
                                          <p:attrName>ppt_h</p:attrName>
                                        </p:attrNameLst>
                                      </p:cBhvr>
                                      <p:tavLst>
                                        <p:tav tm="0">
                                          <p:val>
                                            <p:fltVal val="0"/>
                                          </p:val>
                                        </p:tav>
                                        <p:tav tm="100000">
                                          <p:val>
                                            <p:strVal val="#ppt_h"/>
                                          </p:val>
                                        </p:tav>
                                      </p:tavLst>
                                    </p:anim>
                                    <p:anim calcmode="lin" valueType="num">
                                      <p:cBhvr>
                                        <p:cTn id="30" dur="1000" fill="hold"/>
                                        <p:tgtEl>
                                          <p:spTgt spid="73735"/>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73735"/>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sameClick" afterEffect="1">
                                          <p:stCondLst>
                                            <p:cond evt="end" delay="0">
                                              <p:tn val="26"/>
                                            </p:cond>
                                          </p:stCondLst>
                                        </p:cTn>
                                        <p:tgtEl>
                                          <p:spTgt spid="73735"/>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3" name="glass.wav"/>
                                        </p:tgtEl>
                                      </p:cMediaNode>
                                    </p:audio>
                                  </p:subTnLst>
                                </p:cTn>
                              </p:par>
                            </p:childTnLst>
                          </p:cTn>
                        </p:par>
                        <p:par>
                          <p:cTn id="32" fill="hold">
                            <p:stCondLst>
                              <p:cond delay="14000"/>
                            </p:stCondLst>
                            <p:childTnLst>
                              <p:par>
                                <p:cTn id="33" presetID="15" presetClass="entr" presetSubtype="0" fill="hold" grpId="0" nodeType="afterEffect">
                                  <p:stCondLst>
                                    <p:cond delay="0"/>
                                  </p:stCondLst>
                                  <p:childTnLst>
                                    <p:set>
                                      <p:cBhvr>
                                        <p:cTn id="34" dur="1" fill="hold">
                                          <p:stCondLst>
                                            <p:cond delay="0"/>
                                          </p:stCondLst>
                                        </p:cTn>
                                        <p:tgtEl>
                                          <p:spTgt spid="73736"/>
                                        </p:tgtEl>
                                        <p:attrNameLst>
                                          <p:attrName>style.visibility</p:attrName>
                                        </p:attrNameLst>
                                      </p:cBhvr>
                                      <p:to>
                                        <p:strVal val="visible"/>
                                      </p:to>
                                    </p:set>
                                    <p:anim calcmode="lin" valueType="num">
                                      <p:cBhvr>
                                        <p:cTn id="35" dur="1000" fill="hold"/>
                                        <p:tgtEl>
                                          <p:spTgt spid="73736"/>
                                        </p:tgtEl>
                                        <p:attrNameLst>
                                          <p:attrName>ppt_w</p:attrName>
                                        </p:attrNameLst>
                                      </p:cBhvr>
                                      <p:tavLst>
                                        <p:tav tm="0">
                                          <p:val>
                                            <p:fltVal val="0"/>
                                          </p:val>
                                        </p:tav>
                                        <p:tav tm="100000">
                                          <p:val>
                                            <p:strVal val="#ppt_w"/>
                                          </p:val>
                                        </p:tav>
                                      </p:tavLst>
                                    </p:anim>
                                    <p:anim calcmode="lin" valueType="num">
                                      <p:cBhvr>
                                        <p:cTn id="36" dur="1000" fill="hold"/>
                                        <p:tgtEl>
                                          <p:spTgt spid="73736"/>
                                        </p:tgtEl>
                                        <p:attrNameLst>
                                          <p:attrName>ppt_h</p:attrName>
                                        </p:attrNameLst>
                                      </p:cBhvr>
                                      <p:tavLst>
                                        <p:tav tm="0">
                                          <p:val>
                                            <p:fltVal val="0"/>
                                          </p:val>
                                        </p:tav>
                                        <p:tav tm="100000">
                                          <p:val>
                                            <p:strVal val="#ppt_h"/>
                                          </p:val>
                                        </p:tav>
                                      </p:tavLst>
                                    </p:anim>
                                    <p:anim calcmode="lin" valueType="num">
                                      <p:cBhvr>
                                        <p:cTn id="37" dur="1000" fill="hold"/>
                                        <p:tgtEl>
                                          <p:spTgt spid="7373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73736"/>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sameClick" afterEffect="1">
                                          <p:stCondLst>
                                            <p:cond evt="end" delay="0">
                                              <p:tn val="33"/>
                                            </p:cond>
                                          </p:stCondLst>
                                        </p:cTn>
                                        <p:tgtEl>
                                          <p:spTgt spid="73736"/>
                                        </p:tgtEl>
                                        <p:attrNameLst>
                                          <p:attrName>style.visibility</p:attrName>
                                        </p:attrNameLst>
                                      </p:cBhvr>
                                      <p:to>
                                        <p:strVal val="hidden"/>
                                      </p:to>
                                    </p:set>
                                    <p:audio>
                                      <p:cMediaNode>
                                        <p:cTn display="0" masterRel="sameClick">
                                          <p:stCondLst>
                                            <p:cond evt="begin" delay="0">
                                              <p:tn val="33"/>
                                            </p:cond>
                                          </p:stCondLst>
                                          <p:endCondLst>
                                            <p:cond evt="onStopAudio" delay="0">
                                              <p:tgtEl>
                                                <p:sldTgt/>
                                              </p:tgtEl>
                                            </p:cond>
                                          </p:endCondLst>
                                        </p:cTn>
                                        <p:tgtEl>
                                          <p:sndTgt r:embed="rId2" name="whoosh.wav"/>
                                        </p:tgtEl>
                                      </p:cMediaNode>
                                    </p:audio>
                                  </p:subTnLst>
                                </p:cTn>
                              </p:par>
                            </p:childTnLst>
                          </p:cTn>
                        </p:par>
                        <p:par>
                          <p:cTn id="39" fill="hold">
                            <p:stCondLst>
                              <p:cond delay="15000"/>
                            </p:stCondLst>
                            <p:childTnLst>
                              <p:par>
                                <p:cTn id="40" presetID="15" presetClass="entr" presetSubtype="0" fill="hold" grpId="0" nodeType="afterEffect">
                                  <p:stCondLst>
                                    <p:cond delay="0"/>
                                  </p:stCondLst>
                                  <p:childTnLst>
                                    <p:set>
                                      <p:cBhvr>
                                        <p:cTn id="41" dur="1" fill="hold">
                                          <p:stCondLst>
                                            <p:cond delay="0"/>
                                          </p:stCondLst>
                                        </p:cTn>
                                        <p:tgtEl>
                                          <p:spTgt spid="73737"/>
                                        </p:tgtEl>
                                        <p:attrNameLst>
                                          <p:attrName>style.visibility</p:attrName>
                                        </p:attrNameLst>
                                      </p:cBhvr>
                                      <p:to>
                                        <p:strVal val="visible"/>
                                      </p:to>
                                    </p:set>
                                    <p:anim calcmode="lin" valueType="num">
                                      <p:cBhvr>
                                        <p:cTn id="42" dur="1000" fill="hold"/>
                                        <p:tgtEl>
                                          <p:spTgt spid="73737"/>
                                        </p:tgtEl>
                                        <p:attrNameLst>
                                          <p:attrName>ppt_w</p:attrName>
                                        </p:attrNameLst>
                                      </p:cBhvr>
                                      <p:tavLst>
                                        <p:tav tm="0">
                                          <p:val>
                                            <p:fltVal val="0"/>
                                          </p:val>
                                        </p:tav>
                                        <p:tav tm="100000">
                                          <p:val>
                                            <p:strVal val="#ppt_w"/>
                                          </p:val>
                                        </p:tav>
                                      </p:tavLst>
                                    </p:anim>
                                    <p:anim calcmode="lin" valueType="num">
                                      <p:cBhvr>
                                        <p:cTn id="43" dur="1000" fill="hold"/>
                                        <p:tgtEl>
                                          <p:spTgt spid="73737"/>
                                        </p:tgtEl>
                                        <p:attrNameLst>
                                          <p:attrName>ppt_h</p:attrName>
                                        </p:attrNameLst>
                                      </p:cBhvr>
                                      <p:tavLst>
                                        <p:tav tm="0">
                                          <p:val>
                                            <p:fltVal val="0"/>
                                          </p:val>
                                        </p:tav>
                                        <p:tav tm="100000">
                                          <p:val>
                                            <p:strVal val="#ppt_h"/>
                                          </p:val>
                                        </p:tav>
                                      </p:tavLst>
                                    </p:anim>
                                    <p:anim calcmode="lin" valueType="num">
                                      <p:cBhvr>
                                        <p:cTn id="44" dur="1000" fill="hold"/>
                                        <p:tgtEl>
                                          <p:spTgt spid="73737"/>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3737"/>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sameClick" afterEffect="1">
                                          <p:stCondLst>
                                            <p:cond evt="end" delay="0">
                                              <p:tn val="40"/>
                                            </p:cond>
                                          </p:stCondLst>
                                        </p:cTn>
                                        <p:tgtEl>
                                          <p:spTgt spid="73737"/>
                                        </p:tgtEl>
                                        <p:attrNameLst>
                                          <p:attrName>style.visibility</p:attrName>
                                        </p:attrNameLst>
                                      </p:cBhvr>
                                      <p:to>
                                        <p:strVal val="hidden"/>
                                      </p:to>
                                    </p:set>
                                    <p:audio>
                                      <p:cMediaNode>
                                        <p:cTn display="0" masterRel="sameClick">
                                          <p:stCondLst>
                                            <p:cond evt="begin" delay="0">
                                              <p:tn val="40"/>
                                            </p:cond>
                                          </p:stCondLst>
                                          <p:endCondLst>
                                            <p:cond evt="onStopAudio" delay="0">
                                              <p:tgtEl>
                                                <p:sldTgt/>
                                              </p:tgtEl>
                                            </p:cond>
                                          </p:endCondLst>
                                        </p:cTn>
                                        <p:tgtEl>
                                          <p:sndTgt r:embed="rId3" name="glas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nimBg="1"/>
      <p:bldP spid="73733" grpId="0" animBg="1"/>
      <p:bldP spid="73734" grpId="0" animBg="1"/>
      <p:bldP spid="73735" grpId="0" animBg="1"/>
      <p:bldP spid="73736" grpId="0" animBg="1"/>
      <p:bldP spid="7373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533400"/>
            <a:ext cx="7772400" cy="990600"/>
          </a:xfrm>
        </p:spPr>
        <p:txBody>
          <a:bodyPr>
            <a:normAutofit fontScale="90000"/>
          </a:bodyPr>
          <a:lstStyle/>
          <a:p>
            <a:pPr eaLnBrk="1" hangingPunct="1"/>
            <a:r>
              <a:rPr lang="en-US" dirty="0" smtClean="0"/>
              <a:t>What does Democracy look like?</a:t>
            </a:r>
          </a:p>
        </p:txBody>
      </p:sp>
      <p:sp>
        <p:nvSpPr>
          <p:cNvPr id="5123" name="Rectangle 3"/>
          <p:cNvSpPr>
            <a:spLocks noGrp="1" noChangeArrowheads="1"/>
          </p:cNvSpPr>
          <p:nvPr>
            <p:ph type="body" idx="1"/>
          </p:nvPr>
        </p:nvSpPr>
        <p:spPr>
          <a:xfrm>
            <a:off x="685800" y="1447800"/>
            <a:ext cx="7772400" cy="4800600"/>
          </a:xfrm>
        </p:spPr>
        <p:txBody>
          <a:bodyPr>
            <a:normAutofit/>
          </a:bodyPr>
          <a:lstStyle/>
          <a:p>
            <a:pPr marL="533400" indent="-533400" eaLnBrk="1" hangingPunct="1">
              <a:lnSpc>
                <a:spcPct val="90000"/>
              </a:lnSpc>
              <a:buFontTx/>
              <a:buNone/>
            </a:pPr>
            <a:endParaRPr lang="en-US" sz="2600" dirty="0" smtClean="0"/>
          </a:p>
          <a:p>
            <a:pPr marL="533400" indent="-533400" eaLnBrk="1" hangingPunct="1">
              <a:lnSpc>
                <a:spcPct val="90000"/>
              </a:lnSpc>
              <a:buFontTx/>
              <a:buNone/>
            </a:pPr>
            <a:endParaRPr lang="en-US" sz="2600" dirty="0" smtClean="0"/>
          </a:p>
        </p:txBody>
      </p:sp>
      <p:pic>
        <p:nvPicPr>
          <p:cNvPr id="67588" name="Picture 4" descr="C:\Class Stuff\INTROAM.GOV\louischop.jpg"/>
          <p:cNvPicPr>
            <a:picLocks noChangeAspect="1" noChangeArrowheads="1"/>
          </p:cNvPicPr>
          <p:nvPr/>
        </p:nvPicPr>
        <p:blipFill>
          <a:blip r:embed="rId3" cstate="print"/>
          <a:srcRect/>
          <a:stretch>
            <a:fillRect/>
          </a:stretch>
        </p:blipFill>
        <p:spPr bwMode="auto">
          <a:xfrm>
            <a:off x="381000" y="1295400"/>
            <a:ext cx="7543800" cy="5029200"/>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ltGray">
          <a:xfrm>
            <a:off x="3733800" y="685800"/>
            <a:ext cx="4310063" cy="6172200"/>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a:stretch>
            <a:fillRect/>
          </a:stretch>
        </p:blipFill>
        <p:spPr bwMode="ltGray">
          <a:xfrm>
            <a:off x="3429000" y="533400"/>
            <a:ext cx="4762500" cy="6324600"/>
          </a:xfrm>
          <a:prstGeom prst="rect">
            <a:avLst/>
          </a:prstGeom>
          <a:noFill/>
          <a:ln w="9525">
            <a:noFill/>
            <a:miter lim="800000"/>
            <a:headEnd/>
            <a:tailEnd/>
          </a:ln>
        </p:spPr>
      </p:pic>
    </p:spTree>
    <p:extLst>
      <p:ext uri="{BB962C8B-B14F-4D97-AF65-F5344CB8AC3E}">
        <p14:creationId xmlns:p14="http://schemas.microsoft.com/office/powerpoint/2010/main" val="1663255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86"/>
                                        </p:tgtEl>
                                        <p:attrNameLst>
                                          <p:attrName>style.visibility</p:attrName>
                                        </p:attrNameLst>
                                      </p:cBhvr>
                                      <p:to>
                                        <p:strVal val="visible"/>
                                      </p:to>
                                    </p:set>
                                    <p:anim calcmode="lin" valueType="num">
                                      <p:cBhvr additive="base">
                                        <p:cTn id="7" dur="500" fill="hold"/>
                                        <p:tgtEl>
                                          <p:spTgt spid="67586"/>
                                        </p:tgtEl>
                                        <p:attrNameLst>
                                          <p:attrName>ppt_x</p:attrName>
                                        </p:attrNameLst>
                                      </p:cBhvr>
                                      <p:tavLst>
                                        <p:tav tm="0">
                                          <p:val>
                                            <p:strVal val="0-#ppt_w/2"/>
                                          </p:val>
                                        </p:tav>
                                        <p:tav tm="100000">
                                          <p:val>
                                            <p:strVal val="#ppt_x"/>
                                          </p:val>
                                        </p:tav>
                                      </p:tavLst>
                                    </p:anim>
                                    <p:anim calcmode="lin" valueType="num">
                                      <p:cBhvr additive="base">
                                        <p:cTn id="8" dur="500" fill="hold"/>
                                        <p:tgtEl>
                                          <p:spTgt spid="67586"/>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67588"/>
                                        </p:tgtEl>
                                        <p:attrNameLst>
                                          <p:attrName>style.visibility</p:attrName>
                                        </p:attrNameLst>
                                      </p:cBhvr>
                                      <p:to>
                                        <p:strVal val="visible"/>
                                      </p:to>
                                    </p:set>
                                    <p:animEffect transition="in" filter="dissolve">
                                      <p:cBhvr>
                                        <p:cTn id="11" dur="500"/>
                                        <p:tgtEl>
                                          <p:spTgt spid="67588"/>
                                        </p:tgtEl>
                                      </p:cBhvr>
                                    </p:animEffect>
                                  </p:childTnLst>
                                  <p:subTnLst>
                                    <p:audio>
                                      <p:cMediaNode>
                                        <p:cTn display="0" masterRel="sameClick">
                                          <p:stCondLst>
                                            <p:cond evt="begin" delay="0">
                                              <p:tn val="9"/>
                                            </p:cond>
                                          </p:stCondLst>
                                          <p:endCondLst>
                                            <p:cond evt="onStopAudio" delay="0">
                                              <p:tgtEl>
                                                <p:sldTgt/>
                                              </p:tgtEl>
                                            </p:cond>
                                          </p:endCondLst>
                                        </p:cTn>
                                        <p:tgtEl>
                                          <p:sndTgt r:embed="rId2" name="drumroll.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949"/>
            <a:ext cx="7125113" cy="924475"/>
          </a:xfrm>
        </p:spPr>
        <p:txBody>
          <a:bodyPr/>
          <a:lstStyle/>
          <a:p>
            <a:r>
              <a:rPr lang="en-US" dirty="0" smtClean="0"/>
              <a:t>My Own Stake in Egypt</a:t>
            </a:r>
            <a:endParaRPr lang="en-US" dirty="0"/>
          </a:p>
        </p:txBody>
      </p:sp>
      <p:sp>
        <p:nvSpPr>
          <p:cNvPr id="3" name="Content Placeholder 2"/>
          <p:cNvSpPr>
            <a:spLocks noGrp="1"/>
          </p:cNvSpPr>
          <p:nvPr>
            <p:ph idx="1"/>
          </p:nvPr>
        </p:nvSpPr>
        <p:spPr>
          <a:xfrm>
            <a:off x="76200" y="2438400"/>
            <a:ext cx="8686799" cy="4267200"/>
          </a:xfrm>
        </p:spPr>
        <p:txBody>
          <a:bodyPr/>
          <a:lstStyle/>
          <a:p>
            <a:pPr marL="0" indent="0">
              <a:spcBef>
                <a:spcPts val="0"/>
              </a:spcBef>
              <a:spcAft>
                <a:spcPts val="0"/>
              </a:spcAft>
              <a:buNone/>
            </a:pPr>
            <a:r>
              <a:rPr lang="en-US" dirty="0" err="1" smtClean="0"/>
              <a:t>Saad</a:t>
            </a:r>
            <a:r>
              <a:rPr lang="en-US" dirty="0" smtClean="0"/>
              <a:t> </a:t>
            </a:r>
            <a:r>
              <a:rPr lang="en-US" dirty="0" err="1" smtClean="0"/>
              <a:t>Eddin</a:t>
            </a:r>
            <a:r>
              <a:rPr lang="en-US" dirty="0" smtClean="0"/>
              <a:t> Ibrahim:  Egyptian-American</a:t>
            </a:r>
          </a:p>
          <a:p>
            <a:pPr marL="0" indent="0">
              <a:spcBef>
                <a:spcPts val="0"/>
              </a:spcBef>
              <a:spcAft>
                <a:spcPts val="0"/>
              </a:spcAft>
              <a:buNone/>
            </a:pPr>
            <a:r>
              <a:rPr lang="en-US" dirty="0" smtClean="0"/>
              <a:t>sociologist </a:t>
            </a:r>
            <a:r>
              <a:rPr lang="en-US" dirty="0"/>
              <a:t>and author. He is one of Egypt's leading human rights and democracy activists, and a strong critic of former Egyptian president Hosni Mubarak</a:t>
            </a:r>
            <a:r>
              <a:rPr lang="en-US" dirty="0" smtClean="0"/>
              <a:t>. Professor </a:t>
            </a:r>
            <a:r>
              <a:rPr lang="en-US" dirty="0"/>
              <a:t>of sociology at </a:t>
            </a:r>
            <a:r>
              <a:rPr lang="en-US" dirty="0" smtClean="0"/>
              <a:t>American U </a:t>
            </a:r>
            <a:r>
              <a:rPr lang="en-US" dirty="0"/>
              <a:t>in Cairo. </a:t>
            </a:r>
            <a:endParaRPr lang="en-US" dirty="0" smtClean="0"/>
          </a:p>
          <a:p>
            <a:pPr>
              <a:spcBef>
                <a:spcPts val="0"/>
              </a:spcBef>
              <a:spcAft>
                <a:spcPts val="0"/>
              </a:spcAft>
            </a:pPr>
            <a:r>
              <a:rPr lang="en-US" dirty="0" smtClean="0"/>
              <a:t>Founder </a:t>
            </a:r>
            <a:r>
              <a:rPr lang="en-US" dirty="0"/>
              <a:t>of </a:t>
            </a:r>
            <a:r>
              <a:rPr lang="en-US" dirty="0" err="1" smtClean="0"/>
              <a:t>Ibn</a:t>
            </a:r>
            <a:r>
              <a:rPr lang="en-US" dirty="0" smtClean="0"/>
              <a:t> </a:t>
            </a:r>
            <a:r>
              <a:rPr lang="en-US" dirty="0" err="1"/>
              <a:t>Khaldun</a:t>
            </a:r>
            <a:r>
              <a:rPr lang="en-US" dirty="0"/>
              <a:t> Center for Development </a:t>
            </a:r>
            <a:r>
              <a:rPr lang="en-US" dirty="0" smtClean="0"/>
              <a:t>Studies </a:t>
            </a:r>
            <a:r>
              <a:rPr lang="en-US" dirty="0"/>
              <a:t>and the Arab Organization for Human Rights. </a:t>
            </a:r>
            <a:r>
              <a:rPr lang="en-US" dirty="0" smtClean="0"/>
              <a:t>Arrested/imprisoned </a:t>
            </a:r>
            <a:r>
              <a:rPr lang="en-US" dirty="0"/>
              <a:t>in 2000 for using </a:t>
            </a:r>
            <a:r>
              <a:rPr lang="en-US" dirty="0" smtClean="0"/>
              <a:t>EU </a:t>
            </a:r>
            <a:r>
              <a:rPr lang="en-US" dirty="0"/>
              <a:t>funds for election monitoring, and for </a:t>
            </a:r>
            <a:r>
              <a:rPr lang="en-US" dirty="0" smtClean="0"/>
              <a:t>defaming </a:t>
            </a:r>
            <a:r>
              <a:rPr lang="en-US" dirty="0"/>
              <a:t>Egypt's image abroad. </a:t>
            </a:r>
            <a:r>
              <a:rPr lang="en-US" dirty="0" smtClean="0"/>
              <a:t>Sentenced </a:t>
            </a:r>
            <a:r>
              <a:rPr lang="en-US" dirty="0"/>
              <a:t>to </a:t>
            </a:r>
            <a:r>
              <a:rPr lang="en-US" dirty="0" smtClean="0"/>
              <a:t>7 </a:t>
            </a:r>
            <a:r>
              <a:rPr lang="en-US" dirty="0"/>
              <a:t>years in prison. </a:t>
            </a:r>
            <a:endParaRPr lang="en-US" dirty="0" smtClean="0"/>
          </a:p>
          <a:p>
            <a:pPr>
              <a:spcBef>
                <a:spcPts val="0"/>
              </a:spcBef>
              <a:spcAft>
                <a:spcPts val="0"/>
              </a:spcAft>
            </a:pPr>
            <a:r>
              <a:rPr lang="en-US" dirty="0" smtClean="0"/>
              <a:t>Defense team: real </a:t>
            </a:r>
            <a:r>
              <a:rPr lang="en-US" dirty="0"/>
              <a:t>motives behind </a:t>
            </a:r>
            <a:r>
              <a:rPr lang="en-US" dirty="0" smtClean="0"/>
              <a:t> </a:t>
            </a:r>
            <a:r>
              <a:rPr lang="en-US" dirty="0"/>
              <a:t>prosecution </a:t>
            </a:r>
            <a:r>
              <a:rPr lang="en-US" dirty="0" smtClean="0"/>
              <a:t>was outspoken </a:t>
            </a:r>
            <a:r>
              <a:rPr lang="en-US" dirty="0"/>
              <a:t>criticism of President </a:t>
            </a:r>
            <a:r>
              <a:rPr lang="en-US" dirty="0" smtClean="0"/>
              <a:t>Mubarak </a:t>
            </a:r>
            <a:r>
              <a:rPr lang="en-US" dirty="0"/>
              <a:t>and his administration. He was tried twice on the same charges in State Security Courts, winning each time on appeal. During a third trial before the highest civil court in 2003, he was cleared of all charges and released, but not before a storm of international protest had put the Mubarak regime on the defensive.</a:t>
            </a:r>
          </a:p>
        </p:txBody>
      </p:sp>
      <p:pic>
        <p:nvPicPr>
          <p:cNvPr id="3074" name="Picture 2" descr="Saad Eddin Ibrah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76200"/>
            <a:ext cx="21336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334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dirty="0" smtClean="0"/>
              <a:t>Four </a:t>
            </a:r>
            <a:r>
              <a:rPr lang="en-US" dirty="0"/>
              <a:t>“Histories”</a:t>
            </a:r>
          </a:p>
        </p:txBody>
      </p:sp>
      <p:sp>
        <p:nvSpPr>
          <p:cNvPr id="153603" name="Rectangle 3"/>
          <p:cNvSpPr>
            <a:spLocks noGrp="1" noChangeArrowheads="1"/>
          </p:cNvSpPr>
          <p:nvPr>
            <p:ph type="body" idx="1"/>
          </p:nvPr>
        </p:nvSpPr>
        <p:spPr/>
        <p:txBody>
          <a:bodyPr/>
          <a:lstStyle/>
          <a:p>
            <a:r>
              <a:rPr lang="en-US" sz="4800" dirty="0"/>
              <a:t>Plato</a:t>
            </a:r>
          </a:p>
          <a:p>
            <a:r>
              <a:rPr lang="en-US" sz="4800" dirty="0"/>
              <a:t>Shakespeare</a:t>
            </a:r>
          </a:p>
          <a:p>
            <a:r>
              <a:rPr lang="en-US" sz="4800" dirty="0" smtClean="0"/>
              <a:t>Plutarch</a:t>
            </a:r>
          </a:p>
          <a:p>
            <a:r>
              <a:rPr lang="en-US" sz="4800" dirty="0" smtClean="0"/>
              <a:t>Polybius</a:t>
            </a:r>
            <a:endParaRPr lang="en-US" sz="4800" dirty="0"/>
          </a:p>
          <a:p>
            <a:endParaRPr lang="en-US" sz="4800" dirty="0"/>
          </a:p>
        </p:txBody>
      </p:sp>
    </p:spTree>
    <p:extLst>
      <p:ext uri="{BB962C8B-B14F-4D97-AF65-F5344CB8AC3E}">
        <p14:creationId xmlns:p14="http://schemas.microsoft.com/office/powerpoint/2010/main" val="2672302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152400" y="381000"/>
            <a:ext cx="8686800" cy="609600"/>
          </a:xfrm>
        </p:spPr>
        <p:txBody>
          <a:bodyPr/>
          <a:lstStyle/>
          <a:p>
            <a:r>
              <a:rPr lang="en-US" dirty="0"/>
              <a:t>Plato:  Democracy Means Tyranny</a:t>
            </a:r>
          </a:p>
        </p:txBody>
      </p:sp>
      <p:sp>
        <p:nvSpPr>
          <p:cNvPr id="154627" name="Rectangle 3"/>
          <p:cNvSpPr>
            <a:spLocks noGrp="1" noChangeArrowheads="1"/>
          </p:cNvSpPr>
          <p:nvPr>
            <p:ph type="body" idx="1"/>
          </p:nvPr>
        </p:nvSpPr>
        <p:spPr>
          <a:xfrm>
            <a:off x="0" y="990600"/>
            <a:ext cx="8991600" cy="5715000"/>
          </a:xfrm>
        </p:spPr>
        <p:txBody>
          <a:bodyPr/>
          <a:lstStyle/>
          <a:p>
            <a:pPr>
              <a:buFont typeface="Wingdings" pitchFamily="2" charset="2"/>
              <a:buNone/>
            </a:pPr>
            <a:r>
              <a:rPr lang="en-US" sz="2800" dirty="0"/>
              <a:t>“Democracy is precisely the constitution out of which tyranny comes; from extreme liberty, it seems, comes a slavery most complete and most cruel….When a democratic city gets worthless butlers presiding over its wine, and has drunk too deep of liberty’s heady draught, then, I think, if the rulers are not very obliging and provide plenty of liberty, it calls them blackguards and oligarchs and chastises them…and any who obey the rulers they trample in the dust as willing slaves and not worth a jot.”  (</a:t>
            </a:r>
            <a:r>
              <a:rPr lang="en-US" sz="2800" u="sng" dirty="0"/>
              <a:t>Republic</a:t>
            </a:r>
            <a:r>
              <a:rPr lang="en-US" sz="2800" dirty="0"/>
              <a:t>, Book VI, 560a-564b)</a:t>
            </a:r>
          </a:p>
        </p:txBody>
      </p:sp>
    </p:spTree>
    <p:extLst>
      <p:ext uri="{BB962C8B-B14F-4D97-AF65-F5344CB8AC3E}">
        <p14:creationId xmlns:p14="http://schemas.microsoft.com/office/powerpoint/2010/main" val="878740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body" idx="1"/>
          </p:nvPr>
        </p:nvSpPr>
        <p:spPr>
          <a:xfrm>
            <a:off x="228600" y="228600"/>
            <a:ext cx="8305800" cy="6553200"/>
          </a:xfrm>
        </p:spPr>
        <p:txBody>
          <a:bodyPr/>
          <a:lstStyle/>
          <a:p>
            <a:pPr>
              <a:lnSpc>
                <a:spcPct val="90000"/>
              </a:lnSpc>
              <a:buFont typeface="Wingdings" pitchFamily="2" charset="2"/>
              <a:buNone/>
            </a:pPr>
            <a:r>
              <a:rPr lang="en-US" sz="2800" dirty="0"/>
              <a:t>Shakespeare’s </a:t>
            </a:r>
            <a:r>
              <a:rPr lang="en-US" sz="2800" u="sng" dirty="0"/>
              <a:t>Tragedy of Coriolanus</a:t>
            </a:r>
            <a:r>
              <a:rPr lang="en-US" sz="2800" dirty="0"/>
              <a:t>:  Act II, </a:t>
            </a:r>
            <a:r>
              <a:rPr lang="en-US" sz="2800" dirty="0" err="1"/>
              <a:t>Sc</a:t>
            </a:r>
            <a:r>
              <a:rPr lang="en-US" sz="2800" dirty="0"/>
              <a:t> 3</a:t>
            </a:r>
          </a:p>
          <a:p>
            <a:pPr>
              <a:lnSpc>
                <a:spcPct val="90000"/>
              </a:lnSpc>
              <a:buFont typeface="Wingdings" pitchFamily="2" charset="2"/>
              <a:buNone/>
            </a:pPr>
            <a:endParaRPr lang="en-US" sz="2000" dirty="0"/>
          </a:p>
          <a:p>
            <a:pPr>
              <a:lnSpc>
                <a:spcPct val="90000"/>
              </a:lnSpc>
              <a:buFont typeface="Wingdings" pitchFamily="2" charset="2"/>
              <a:buNone/>
            </a:pPr>
            <a:r>
              <a:rPr lang="en-US" sz="2000" dirty="0"/>
              <a:t>BOTH CITIZENS. The gods give you joy, sir, heartily!  (Exeunt citizens)</a:t>
            </a:r>
          </a:p>
          <a:p>
            <a:pPr>
              <a:lnSpc>
                <a:spcPct val="90000"/>
              </a:lnSpc>
              <a:buFont typeface="Wingdings" pitchFamily="2" charset="2"/>
              <a:buNone/>
            </a:pPr>
            <a:r>
              <a:rPr lang="en-US" sz="2000" dirty="0" smtClean="0"/>
              <a:t>CORIOLANUS</a:t>
            </a:r>
            <a:r>
              <a:rPr lang="en-US" sz="2000" dirty="0"/>
              <a:t>. Most sweet voices!</a:t>
            </a:r>
          </a:p>
          <a:p>
            <a:pPr marL="0">
              <a:spcBef>
                <a:spcPts val="0"/>
              </a:spcBef>
              <a:spcAft>
                <a:spcPts val="0"/>
              </a:spcAft>
              <a:buFont typeface="Wingdings" pitchFamily="2" charset="2"/>
              <a:buNone/>
            </a:pPr>
            <a:r>
              <a:rPr lang="en-US" dirty="0"/>
              <a:t>              Better it is to die, better to starve,</a:t>
            </a:r>
          </a:p>
          <a:p>
            <a:pPr marL="0">
              <a:spcBef>
                <a:spcPts val="0"/>
              </a:spcBef>
              <a:spcAft>
                <a:spcPts val="0"/>
              </a:spcAft>
              <a:buFont typeface="Wingdings" pitchFamily="2" charset="2"/>
              <a:buNone/>
            </a:pPr>
            <a:r>
              <a:rPr lang="en-US" dirty="0"/>
              <a:t>              Than crave the hire which first we do deserve.</a:t>
            </a:r>
          </a:p>
          <a:p>
            <a:pPr marL="0">
              <a:spcBef>
                <a:spcPts val="0"/>
              </a:spcBef>
              <a:spcAft>
                <a:spcPts val="0"/>
              </a:spcAft>
              <a:buFont typeface="Wingdings" pitchFamily="2" charset="2"/>
              <a:buNone/>
            </a:pPr>
            <a:r>
              <a:rPr lang="en-US" dirty="0"/>
              <a:t>              Why in this </a:t>
            </a:r>
            <a:r>
              <a:rPr lang="en-US" dirty="0" err="1"/>
              <a:t>wolvish</a:t>
            </a:r>
            <a:r>
              <a:rPr lang="en-US" dirty="0"/>
              <a:t> </a:t>
            </a:r>
            <a:r>
              <a:rPr lang="en-US" dirty="0" err="1"/>
              <a:t>toge</a:t>
            </a:r>
            <a:r>
              <a:rPr lang="en-US" dirty="0"/>
              <a:t> should I stand here</a:t>
            </a:r>
          </a:p>
          <a:p>
            <a:pPr marL="0">
              <a:spcBef>
                <a:spcPts val="0"/>
              </a:spcBef>
              <a:spcAft>
                <a:spcPts val="0"/>
              </a:spcAft>
              <a:buFont typeface="Wingdings" pitchFamily="2" charset="2"/>
              <a:buNone/>
            </a:pPr>
            <a:r>
              <a:rPr lang="en-US" dirty="0"/>
              <a:t>              To beg of Hob and Dick that do appear</a:t>
            </a:r>
          </a:p>
          <a:p>
            <a:pPr marL="0">
              <a:spcBef>
                <a:spcPts val="0"/>
              </a:spcBef>
              <a:spcAft>
                <a:spcPts val="0"/>
              </a:spcAft>
              <a:buFont typeface="Wingdings" pitchFamily="2" charset="2"/>
              <a:buNone/>
            </a:pPr>
            <a:r>
              <a:rPr lang="en-US" dirty="0"/>
              <a:t>              Their needless vouches? Custom calls me </a:t>
            </a:r>
            <a:r>
              <a:rPr lang="en-US" dirty="0" err="1"/>
              <a:t>to't</a:t>
            </a:r>
            <a:r>
              <a:rPr lang="en-US" dirty="0"/>
              <a:t>.</a:t>
            </a:r>
          </a:p>
          <a:p>
            <a:pPr marL="0">
              <a:spcBef>
                <a:spcPts val="0"/>
              </a:spcBef>
              <a:spcAft>
                <a:spcPts val="0"/>
              </a:spcAft>
              <a:buFont typeface="Wingdings" pitchFamily="2" charset="2"/>
              <a:buNone/>
            </a:pPr>
            <a:r>
              <a:rPr lang="en-US" dirty="0"/>
              <a:t>              What custom wills, in all things should we </a:t>
            </a:r>
            <a:r>
              <a:rPr lang="en-US" dirty="0" err="1"/>
              <a:t>do't</a:t>
            </a:r>
            <a:r>
              <a:rPr lang="en-US" dirty="0"/>
              <a:t>,</a:t>
            </a:r>
          </a:p>
          <a:p>
            <a:pPr marL="0">
              <a:spcBef>
                <a:spcPts val="0"/>
              </a:spcBef>
              <a:spcAft>
                <a:spcPts val="0"/>
              </a:spcAft>
              <a:buFont typeface="Wingdings" pitchFamily="2" charset="2"/>
              <a:buNone/>
            </a:pPr>
            <a:r>
              <a:rPr lang="en-US" dirty="0"/>
              <a:t>              The dust on antique time would lie </a:t>
            </a:r>
            <a:r>
              <a:rPr lang="en-US" dirty="0" err="1"/>
              <a:t>unswept</a:t>
            </a:r>
            <a:r>
              <a:rPr lang="en-US" dirty="0"/>
              <a:t>,</a:t>
            </a:r>
          </a:p>
          <a:p>
            <a:pPr marL="0">
              <a:spcBef>
                <a:spcPts val="0"/>
              </a:spcBef>
              <a:spcAft>
                <a:spcPts val="0"/>
              </a:spcAft>
              <a:buFont typeface="Wingdings" pitchFamily="2" charset="2"/>
              <a:buNone/>
            </a:pPr>
            <a:r>
              <a:rPr lang="en-US" dirty="0"/>
              <a:t>              And mountainous error be too highly </a:t>
            </a:r>
            <a:r>
              <a:rPr lang="en-US" dirty="0" err="1"/>
              <a:t>heap'd</a:t>
            </a:r>
            <a:endParaRPr lang="en-US" dirty="0"/>
          </a:p>
          <a:p>
            <a:pPr marL="0">
              <a:spcBef>
                <a:spcPts val="0"/>
              </a:spcBef>
              <a:spcAft>
                <a:spcPts val="0"/>
              </a:spcAft>
              <a:buFont typeface="Wingdings" pitchFamily="2" charset="2"/>
              <a:buNone/>
            </a:pPr>
            <a:r>
              <a:rPr lang="en-US" dirty="0"/>
              <a:t>              For truth to </a:t>
            </a:r>
            <a:r>
              <a:rPr lang="en-US" dirty="0" err="1"/>
              <a:t>o'erpeer</a:t>
            </a:r>
            <a:r>
              <a:rPr lang="en-US" dirty="0"/>
              <a:t>. Rather than fool it so,</a:t>
            </a:r>
          </a:p>
          <a:p>
            <a:pPr marL="0">
              <a:spcBef>
                <a:spcPts val="0"/>
              </a:spcBef>
              <a:spcAft>
                <a:spcPts val="0"/>
              </a:spcAft>
              <a:buFont typeface="Wingdings" pitchFamily="2" charset="2"/>
              <a:buNone/>
            </a:pPr>
            <a:r>
              <a:rPr lang="en-US" dirty="0"/>
              <a:t>              Let the high office and the </a:t>
            </a:r>
            <a:r>
              <a:rPr lang="en-US" dirty="0" err="1"/>
              <a:t>honour</a:t>
            </a:r>
            <a:r>
              <a:rPr lang="en-US" dirty="0"/>
              <a:t> go</a:t>
            </a:r>
          </a:p>
          <a:p>
            <a:pPr marL="0">
              <a:spcBef>
                <a:spcPts val="0"/>
              </a:spcBef>
              <a:spcAft>
                <a:spcPts val="0"/>
              </a:spcAft>
              <a:buFont typeface="Wingdings" pitchFamily="2" charset="2"/>
              <a:buNone/>
            </a:pPr>
            <a:r>
              <a:rPr lang="en-US" dirty="0"/>
              <a:t>              To one that would do thus. I am half through:</a:t>
            </a:r>
          </a:p>
          <a:p>
            <a:pPr marL="0">
              <a:spcBef>
                <a:spcPts val="0"/>
              </a:spcBef>
              <a:spcAft>
                <a:spcPts val="0"/>
              </a:spcAft>
              <a:buFont typeface="Wingdings" pitchFamily="2" charset="2"/>
              <a:buNone/>
            </a:pPr>
            <a:r>
              <a:rPr lang="en-US" dirty="0"/>
              <a:t>              The one part suffered, the other will I do.</a:t>
            </a:r>
          </a:p>
        </p:txBody>
      </p:sp>
    </p:spTree>
    <p:extLst>
      <p:ext uri="{BB962C8B-B14F-4D97-AF65-F5344CB8AC3E}">
        <p14:creationId xmlns:p14="http://schemas.microsoft.com/office/powerpoint/2010/main" val="1693988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a:xfrm>
            <a:off x="0" y="990600"/>
            <a:ext cx="8915400" cy="5638800"/>
          </a:xfrm>
        </p:spPr>
        <p:txBody>
          <a:bodyPr/>
          <a:lstStyle/>
          <a:p>
            <a:pPr>
              <a:lnSpc>
                <a:spcPct val="90000"/>
              </a:lnSpc>
              <a:buFont typeface="Wingdings" pitchFamily="2" charset="2"/>
              <a:buNone/>
            </a:pPr>
            <a:r>
              <a:rPr lang="en-US" sz="2000" dirty="0">
                <a:cs typeface="Times New Roman" pitchFamily="18" charset="0"/>
              </a:rPr>
              <a:t>It was performed, to be short, in this manner. Every one taking an </a:t>
            </a:r>
            <a:r>
              <a:rPr lang="en-US" sz="2000" dirty="0" err="1">
                <a:cs typeface="Times New Roman" pitchFamily="18" charset="0"/>
              </a:rPr>
              <a:t>ostracon</a:t>
            </a:r>
            <a:r>
              <a:rPr lang="en-US" sz="2000" dirty="0">
                <a:cs typeface="Times New Roman" pitchFamily="18" charset="0"/>
              </a:rPr>
              <a:t>, a </a:t>
            </a:r>
            <a:r>
              <a:rPr lang="en-US" sz="2000" dirty="0" err="1">
                <a:cs typeface="Times New Roman" pitchFamily="18" charset="0"/>
              </a:rPr>
              <a:t>sherd</a:t>
            </a:r>
            <a:r>
              <a:rPr lang="en-US" sz="2000" dirty="0">
                <a:cs typeface="Times New Roman" pitchFamily="18" charset="0"/>
              </a:rPr>
              <a:t>, that is, or piece of earthenware, wrote upon it the citizen's name he would have banished, and carried it to a certain part of the market-place surrounded with wooden rails. First, the magistrates numbered all the </a:t>
            </a:r>
            <a:r>
              <a:rPr lang="en-US" sz="2000" dirty="0" err="1">
                <a:cs typeface="Times New Roman" pitchFamily="18" charset="0"/>
              </a:rPr>
              <a:t>sherds</a:t>
            </a:r>
            <a:r>
              <a:rPr lang="en-US" sz="2000" dirty="0">
                <a:cs typeface="Times New Roman" pitchFamily="18" charset="0"/>
              </a:rPr>
              <a:t> in gross (for if there were less than six thousand, the ostracism was imperfect); then, laying every name by itself,  they pronounced him whose name was written by the larger number banished for ten years, with the enjoyment of his estate. As therefore, they were writing the names on the </a:t>
            </a:r>
            <a:r>
              <a:rPr lang="en-US" sz="2000" dirty="0" err="1">
                <a:cs typeface="Times New Roman" pitchFamily="18" charset="0"/>
              </a:rPr>
              <a:t>sherds</a:t>
            </a:r>
            <a:r>
              <a:rPr lang="en-US" sz="2000" dirty="0">
                <a:cs typeface="Times New Roman" pitchFamily="18" charset="0"/>
              </a:rPr>
              <a:t>, it is reported that an illiterate clownish fellow, giving Aristides his </a:t>
            </a:r>
            <a:r>
              <a:rPr lang="en-US" sz="2000" dirty="0" err="1">
                <a:cs typeface="Times New Roman" pitchFamily="18" charset="0"/>
              </a:rPr>
              <a:t>sherd</a:t>
            </a:r>
            <a:r>
              <a:rPr lang="en-US" sz="2000" dirty="0">
                <a:cs typeface="Times New Roman" pitchFamily="18" charset="0"/>
              </a:rPr>
              <a:t>, supposing him a common citizen, begged him to write Aristides upon it; and he being surprised and asking if Aristides had ever done him any injury, "None at all," said he, "neither know I the man; but I am tired of hearing him everywhere called the just." Aristides, hearing this, is said to have made no reply, but returned the </a:t>
            </a:r>
            <a:r>
              <a:rPr lang="en-US" sz="2000" dirty="0" err="1">
                <a:cs typeface="Times New Roman" pitchFamily="18" charset="0"/>
              </a:rPr>
              <a:t>sherd</a:t>
            </a:r>
            <a:r>
              <a:rPr lang="en-US" sz="2000" dirty="0">
                <a:cs typeface="Times New Roman" pitchFamily="18" charset="0"/>
              </a:rPr>
              <a:t> with his own name inscribed. At his departure from the city, lifting up his hands to heaven, he made a prayer (the reverse, it would seem, of that of Achilles), that the Athenians might never have any occasion which should constrain them to remember Aristides.</a:t>
            </a:r>
            <a:endParaRPr lang="en-US" sz="2000" dirty="0"/>
          </a:p>
          <a:p>
            <a:pPr>
              <a:lnSpc>
                <a:spcPct val="90000"/>
              </a:lnSpc>
              <a:buFont typeface="Wingdings" pitchFamily="2" charset="2"/>
              <a:buNone/>
            </a:pPr>
            <a:endParaRPr lang="en-US" sz="3600" dirty="0"/>
          </a:p>
        </p:txBody>
      </p:sp>
      <p:sp>
        <p:nvSpPr>
          <p:cNvPr id="156675" name="Text Box 3"/>
          <p:cNvSpPr txBox="1">
            <a:spLocks noChangeArrowheads="1"/>
          </p:cNvSpPr>
          <p:nvPr/>
        </p:nvSpPr>
        <p:spPr bwMode="auto">
          <a:xfrm>
            <a:off x="914400" y="115529"/>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a:latin typeface="Verdana" pitchFamily="34" charset="0"/>
              </a:rPr>
              <a:t>ARISTIDES:  FROM PLUTARCH’S </a:t>
            </a:r>
            <a:r>
              <a:rPr lang="en-US" sz="2400" b="1" i="1" dirty="0">
                <a:latin typeface="Verdana" pitchFamily="34" charset="0"/>
              </a:rPr>
              <a:t>LIVES</a:t>
            </a:r>
          </a:p>
        </p:txBody>
      </p:sp>
    </p:spTree>
    <p:extLst>
      <p:ext uri="{BB962C8B-B14F-4D97-AF65-F5344CB8AC3E}">
        <p14:creationId xmlns:p14="http://schemas.microsoft.com/office/powerpoint/2010/main" val="387206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Polybius</a:t>
            </a:r>
            <a:endParaRPr lang="en-US" dirty="0"/>
          </a:p>
        </p:txBody>
      </p:sp>
      <p:sp>
        <p:nvSpPr>
          <p:cNvPr id="3" name="Content Placeholder 2"/>
          <p:cNvSpPr>
            <a:spLocks noGrp="1"/>
          </p:cNvSpPr>
          <p:nvPr>
            <p:ph idx="1"/>
          </p:nvPr>
        </p:nvSpPr>
        <p:spPr>
          <a:xfrm>
            <a:off x="228600" y="1371601"/>
            <a:ext cx="8839200" cy="5334000"/>
          </a:xfrm>
        </p:spPr>
        <p:txBody>
          <a:bodyPr/>
          <a:lstStyle/>
          <a:p>
            <a:pPr marL="0" indent="0">
              <a:buNone/>
            </a:pPr>
            <a:r>
              <a:rPr lang="en-US" i="1" dirty="0"/>
              <a:t>T</a:t>
            </a:r>
            <a:r>
              <a:rPr lang="en-US" sz="2000" i="1" dirty="0"/>
              <a:t>he Athenian [democracy] is always in the position of a ship without a commander. In such a ship, if fear of the enemy, or the </a:t>
            </a:r>
            <a:r>
              <a:rPr lang="en-US" sz="2000" i="1" dirty="0" err="1"/>
              <a:t>occurence</a:t>
            </a:r>
            <a:r>
              <a:rPr lang="en-US" sz="2000" i="1" dirty="0"/>
              <a:t> of a storm induce the crew to be of one mind and to obey the helmsman, everything goes well; but if they recover from this fear, and begin to treat their officers with contempt, and to quarrel with each other because they are no longer all of one mind,--one party wishing to continue the voyage, and the other urging the steersman to bring the ship to anchor; some letting out the sheets, and others hauling them in, and ordering the sails to be furled,--their discord and quarrels make a sorry show to lookers on; and the position of affairs is full of risk to those on board engaged on the same voyage; and the result has often been that, after escaping the dangers of the widest seas, and the most violent storms, they wreck their ship in </a:t>
            </a:r>
            <a:r>
              <a:rPr lang="en-US" sz="2000" i="1" dirty="0" err="1"/>
              <a:t>harbour</a:t>
            </a:r>
            <a:r>
              <a:rPr lang="en-US" sz="2000" i="1" dirty="0"/>
              <a:t> and close to shore.   </a:t>
            </a:r>
            <a:r>
              <a:rPr lang="en-US" sz="2000" dirty="0"/>
              <a:t>Polybius, HISTORIES, Book VI, Chapter 44, ca. 130 B.C.   (Translated by Evelyn S. </a:t>
            </a:r>
            <a:r>
              <a:rPr lang="en-US" sz="2000" dirty="0" err="1"/>
              <a:t>Shuckburgh</a:t>
            </a:r>
            <a:r>
              <a:rPr lang="en-US" sz="2000" dirty="0"/>
              <a:t>, 1889)</a:t>
            </a:r>
          </a:p>
        </p:txBody>
      </p:sp>
    </p:spTree>
    <p:extLst>
      <p:ext uri="{BB962C8B-B14F-4D97-AF65-F5344CB8AC3E}">
        <p14:creationId xmlns:p14="http://schemas.microsoft.com/office/powerpoint/2010/main" val="4094516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Step-Brother</a:t>
            </a:r>
            <a:endParaRPr lang="en-US" dirty="0"/>
          </a:p>
        </p:txBody>
      </p:sp>
      <p:sp>
        <p:nvSpPr>
          <p:cNvPr id="3" name="Content Placeholder 2"/>
          <p:cNvSpPr>
            <a:spLocks noGrp="1"/>
          </p:cNvSpPr>
          <p:nvPr>
            <p:ph idx="1"/>
          </p:nvPr>
        </p:nvSpPr>
        <p:spPr/>
        <p:txBody>
          <a:bodyPr/>
          <a:lstStyle/>
          <a:p>
            <a:endParaRPr lang="en-US"/>
          </a:p>
        </p:txBody>
      </p:sp>
      <p:pic>
        <p:nvPicPr>
          <p:cNvPr id="4098" name="Picture 2" descr="C:\Users\mike\Dropbox\AAFILES-UPSTAIRS\My Pictures\saadn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7743825" cy="479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460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125113" cy="924475"/>
          </a:xfrm>
        </p:spPr>
        <p:txBody>
          <a:bodyPr/>
          <a:lstStyle/>
          <a:p>
            <a:r>
              <a:rPr lang="en-US" dirty="0" smtClean="0"/>
              <a:t>A Short Video:  </a:t>
            </a:r>
            <a:r>
              <a:rPr lang="en-US" dirty="0" err="1" smtClean="0"/>
              <a:t>Saad</a:t>
            </a:r>
            <a:r>
              <a:rPr lang="en-US" dirty="0" smtClean="0"/>
              <a:t> on the MB</a:t>
            </a:r>
            <a:endParaRPr lang="en-US" dirty="0"/>
          </a:p>
        </p:txBody>
      </p:sp>
      <p:sp>
        <p:nvSpPr>
          <p:cNvPr id="3" name="Content Placeholder 2"/>
          <p:cNvSpPr>
            <a:spLocks noGrp="1"/>
          </p:cNvSpPr>
          <p:nvPr>
            <p:ph idx="1"/>
          </p:nvPr>
        </p:nvSpPr>
        <p:spPr/>
        <p:txBody>
          <a:bodyPr/>
          <a:lstStyle/>
          <a:p>
            <a:r>
              <a:rPr lang="en-US" dirty="0"/>
              <a:t>https://www.youtube.com/watch?v=f-RrKcEriTo</a:t>
            </a:r>
          </a:p>
        </p:txBody>
      </p:sp>
      <p:pic>
        <p:nvPicPr>
          <p:cNvPr id="4" name="Egyptian Sociologist Saad Eddin Ibrahim  MB Hijacking the Revolution, More Dangerous Than Salafis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838200"/>
            <a:ext cx="8991600" cy="5638800"/>
          </a:xfrm>
          <a:prstGeom prst="rect">
            <a:avLst/>
          </a:prstGeom>
        </p:spPr>
      </p:pic>
    </p:spTree>
    <p:extLst>
      <p:ext uri="{BB962C8B-B14F-4D97-AF65-F5344CB8AC3E}">
        <p14:creationId xmlns:p14="http://schemas.microsoft.com/office/powerpoint/2010/main" val="1447916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Democratic Ends, Means</a:t>
            </a:r>
            <a:endParaRPr lang="en-US" dirty="0"/>
          </a:p>
        </p:txBody>
      </p:sp>
      <p:sp>
        <p:nvSpPr>
          <p:cNvPr id="3" name="Content Placeholder 2"/>
          <p:cNvSpPr>
            <a:spLocks noGrp="1"/>
          </p:cNvSpPr>
          <p:nvPr>
            <p:ph idx="1"/>
          </p:nvPr>
        </p:nvSpPr>
        <p:spPr/>
        <p:txBody>
          <a:bodyPr/>
          <a:lstStyle/>
          <a:p>
            <a:r>
              <a:rPr lang="en-US" dirty="0" smtClean="0"/>
              <a:t>Democratic ends:  equality of all people before the law, protection of individual rights, consent of citizens to laws, taxes, and regulations</a:t>
            </a:r>
          </a:p>
          <a:p>
            <a:r>
              <a:rPr lang="en-US" dirty="0" smtClean="0"/>
              <a:t>Democratic means:  voting, elections and referenda</a:t>
            </a:r>
          </a:p>
          <a:p>
            <a:r>
              <a:rPr lang="en-US" dirty="0" smtClean="0"/>
              <a:t>Problem:  Democratic means do not lead to democratic ends.</a:t>
            </a:r>
            <a:endParaRPr lang="en-US" dirty="0"/>
          </a:p>
        </p:txBody>
      </p:sp>
    </p:spTree>
    <p:extLst>
      <p:ext uri="{BB962C8B-B14F-4D97-AF65-F5344CB8AC3E}">
        <p14:creationId xmlns:p14="http://schemas.microsoft.com/office/powerpoint/2010/main" val="382956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Fareed</a:t>
            </a:r>
            <a:r>
              <a:rPr lang="en-US" dirty="0"/>
              <a:t> </a:t>
            </a:r>
            <a:r>
              <a:rPr lang="en-US" dirty="0" err="1"/>
              <a:t>Zakaria</a:t>
            </a:r>
            <a:r>
              <a:rPr lang="en-US" dirty="0"/>
              <a:t>, </a:t>
            </a:r>
            <a:r>
              <a:rPr lang="en-US" dirty="0" smtClean="0"/>
              <a:t/>
            </a:r>
            <a:br>
              <a:rPr lang="en-US" dirty="0" smtClean="0"/>
            </a:br>
            <a:r>
              <a:rPr lang="en-US" i="1" dirty="0" smtClean="0"/>
              <a:t>The </a:t>
            </a:r>
            <a:r>
              <a:rPr lang="en-US" i="1" dirty="0"/>
              <a:t>Future of Freedom</a:t>
            </a:r>
            <a:endParaRPr lang="en-US" dirty="0"/>
          </a:p>
        </p:txBody>
      </p:sp>
      <p:sp>
        <p:nvSpPr>
          <p:cNvPr id="3" name="Content Placeholder 2"/>
          <p:cNvSpPr>
            <a:spLocks noGrp="1"/>
          </p:cNvSpPr>
          <p:nvPr>
            <p:ph idx="1"/>
          </p:nvPr>
        </p:nvSpPr>
        <p:spPr>
          <a:xfrm>
            <a:off x="304800" y="1807361"/>
            <a:ext cx="8686800" cy="4974439"/>
          </a:xfrm>
        </p:spPr>
        <p:txBody>
          <a:bodyPr>
            <a:normAutofit/>
          </a:bodyPr>
          <a:lstStyle/>
          <a:p>
            <a:pPr marL="0" indent="0">
              <a:buNone/>
            </a:pPr>
            <a:r>
              <a:rPr lang="en-US" sz="2000" i="1" dirty="0"/>
              <a:t>For people in the West, democracy means "liberal democracy": a political system marked not only by free and fair elections but also by the rule of law, a separation of powers, and the protection of basic liberties of speech, assembly, religion, and property. But this bundle of freedoms—what might be termed "constitutional liberalism"—has nothing intrinsically to do with democracy and the two have not always gone together, even in the West. After all, Adolf Hitler became chancellor of Germany via free </a:t>
            </a:r>
            <a:r>
              <a:rPr lang="en-US" sz="2000" i="1" dirty="0" smtClean="0"/>
              <a:t>elections…For </a:t>
            </a:r>
            <a:r>
              <a:rPr lang="en-US" sz="2000" i="1" dirty="0"/>
              <a:t>much of modern history, what characterized governments in Europe and North America, and differentiated them from those around the world, was not democracy but constitutional liberalism. </a:t>
            </a:r>
            <a:r>
              <a:rPr lang="en-US" sz="2000" i="1" dirty="0">
                <a:solidFill>
                  <a:srgbClr val="92D050"/>
                </a:solidFill>
              </a:rPr>
              <a:t>The "Western model of government" is best symbolized not by the mass plebiscite but the impartial judge.</a:t>
            </a:r>
            <a:r>
              <a:rPr lang="en-US" sz="2000" i="1" dirty="0"/>
              <a:t> </a:t>
            </a:r>
            <a:r>
              <a:rPr lang="en-US" sz="2000" dirty="0" smtClean="0"/>
              <a:t>(pp. 17-20</a:t>
            </a:r>
            <a:r>
              <a:rPr lang="en-US" sz="2000" dirty="0"/>
              <a:t>.) </a:t>
            </a:r>
          </a:p>
        </p:txBody>
      </p:sp>
    </p:spTree>
    <p:extLst>
      <p:ext uri="{BB962C8B-B14F-4D97-AF65-F5344CB8AC3E}">
        <p14:creationId xmlns:p14="http://schemas.microsoft.com/office/powerpoint/2010/main" val="2678930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TC101972873[[fn=Summer]]</Template>
  <TotalTime>3346</TotalTime>
  <Words>4054</Words>
  <Application>Microsoft Office PowerPoint</Application>
  <PresentationFormat>On-screen Show (4:3)</PresentationFormat>
  <Paragraphs>270</Paragraphs>
  <Slides>54</Slides>
  <Notes>0</Notes>
  <HiddenSlides>0</HiddenSlides>
  <MMClips>3</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Summer</vt:lpstr>
      <vt:lpstr>Democracy is… Overrated</vt:lpstr>
      <vt:lpstr>We've got a fever, and the only prescription is…more democracy!</vt:lpstr>
      <vt:lpstr>Just Vote, Baby!</vt:lpstr>
      <vt:lpstr>Egypt, 2011</vt:lpstr>
      <vt:lpstr>My Own Stake in Egypt</vt:lpstr>
      <vt:lpstr>My Step-Brother</vt:lpstr>
      <vt:lpstr>A Short Video:  Saad on the MB</vt:lpstr>
      <vt:lpstr>Democratic Ends, Means</vt:lpstr>
      <vt:lpstr>Fareed Zakaria,  The Future of Freedom</vt:lpstr>
      <vt:lpstr>“The” Right Thing</vt:lpstr>
      <vt:lpstr>Collective v. Public</vt:lpstr>
      <vt:lpstr>Coherence and Legitimacy</vt:lpstr>
      <vt:lpstr>Step back for a moment…. The Fundamental Human Problem (according to Munger)</vt:lpstr>
      <vt:lpstr>Two Approaches</vt:lpstr>
      <vt:lpstr>Origins of Government Institutions</vt:lpstr>
      <vt:lpstr>Madisonian Institutions</vt:lpstr>
      <vt:lpstr>Democracy Unbound….Rousseau</vt:lpstr>
      <vt:lpstr>Democracy Unbound….</vt:lpstr>
      <vt:lpstr>Loyal Opposition?</vt:lpstr>
      <vt:lpstr>Che Guevara’s “Man and Socialism in Cuba” (1965).</vt:lpstr>
      <vt:lpstr>Collective Choices ‘What is truth?’ said jesting Pilate, and would not stay for an answer.</vt:lpstr>
      <vt:lpstr>A movie:  Pure Democracy in Action</vt:lpstr>
      <vt:lpstr>Constitutions are "Bridges"</vt:lpstr>
      <vt:lpstr>Central Questions:</vt:lpstr>
      <vt:lpstr>Central Problems:</vt:lpstr>
      <vt:lpstr>Should Majorities Decide Everything?</vt:lpstr>
      <vt:lpstr>Problem #1:  Scope</vt:lpstr>
      <vt:lpstr>P.J. O’Rourke—Information and Scope Problems of MR</vt:lpstr>
      <vt:lpstr>James Buchanan:   Like Hobbes, too much liberty?</vt:lpstr>
      <vt:lpstr>Problem #2:  Information and Local Incentives</vt:lpstr>
      <vt:lpstr>Problem #2:  Information and Local Incentives</vt:lpstr>
      <vt:lpstr>Problem #3: Coherence and Legitimacy</vt:lpstr>
      <vt:lpstr>Problem of the U.S. in Iraq</vt:lpstr>
      <vt:lpstr>Democratic Choices:  War in Iraq </vt:lpstr>
      <vt:lpstr>Choices:  War in Iraq </vt:lpstr>
      <vt:lpstr>Choices:  War in Iraq </vt:lpstr>
      <vt:lpstr>Choices:  War in Iraq </vt:lpstr>
      <vt:lpstr>Choices:  War in Iraq </vt:lpstr>
      <vt:lpstr>Choices:  War in Iraq </vt:lpstr>
      <vt:lpstr>Choices:  War in Iraq </vt:lpstr>
      <vt:lpstr>Choices:  War in Iraq </vt:lpstr>
      <vt:lpstr>Choices:  War in Iraq </vt:lpstr>
      <vt:lpstr>But this is nonsense:  meetings end</vt:lpstr>
      <vt:lpstr>Democracy works fine….  So long as everyone agrees</vt:lpstr>
      <vt:lpstr>The worst of all worlds</vt:lpstr>
      <vt:lpstr>In our example, Iso-Powell was the culprit…</vt:lpstr>
      <vt:lpstr>Cannot Rely on the Conditions of the MVT to Turn Up by Chance</vt:lpstr>
      <vt:lpstr>PowerPoint Presentation</vt:lpstr>
      <vt:lpstr>What does Democracy look like?</vt:lpstr>
      <vt:lpstr>Four “Histories”</vt:lpstr>
      <vt:lpstr>Plato:  Democracy Means Tyranny</vt:lpstr>
      <vt:lpstr>PowerPoint Presentation</vt:lpstr>
      <vt:lpstr>PowerPoint Presentation</vt:lpstr>
      <vt:lpstr>Polybius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Democracy is…overrated</dc:title>
  <dc:creator>mike</dc:creator>
  <cp:lastModifiedBy>Mike Munger--Duke U</cp:lastModifiedBy>
  <cp:revision>25</cp:revision>
  <dcterms:created xsi:type="dcterms:W3CDTF">2013-05-27T16:51:13Z</dcterms:created>
  <dcterms:modified xsi:type="dcterms:W3CDTF">2013-06-02T12:11:33Z</dcterms:modified>
</cp:coreProperties>
</file>